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6" r:id="rId2"/>
    <p:sldId id="259" r:id="rId3"/>
    <p:sldId id="260" r:id="rId4"/>
    <p:sldId id="261" r:id="rId5"/>
    <p:sldId id="262" r:id="rId6"/>
    <p:sldId id="263" r:id="rId7"/>
    <p:sldId id="264" r:id="rId8"/>
    <p:sldId id="266" r:id="rId9"/>
    <p:sldId id="267" r:id="rId10"/>
    <p:sldId id="268" r:id="rId11"/>
    <p:sldId id="269" r:id="rId12"/>
    <p:sldId id="270" r:id="rId13"/>
    <p:sldId id="271" r:id="rId14"/>
    <p:sldId id="272" r:id="rId15"/>
    <p:sldId id="273" r:id="rId16"/>
  </p:sldIdLst>
  <p:sldSz cx="10691813" cy="7561263"/>
  <p:notesSz cx="7099300" cy="10234613"/>
  <p:defaultTextStyle>
    <a:defPPr>
      <a:defRPr lang="es-ES"/>
    </a:defPPr>
    <a:lvl1pPr marL="0" algn="l" defTabSz="1042965" rtl="0" eaLnBrk="1" latinLnBrk="0" hangingPunct="1">
      <a:defRPr sz="2053" kern="1200">
        <a:solidFill>
          <a:schemeClr val="tx1"/>
        </a:solidFill>
        <a:latin typeface="+mn-lt"/>
        <a:ea typeface="+mn-ea"/>
        <a:cs typeface="+mn-cs"/>
      </a:defRPr>
    </a:lvl1pPr>
    <a:lvl2pPr marL="521482" algn="l" defTabSz="1042965" rtl="0" eaLnBrk="1" latinLnBrk="0" hangingPunct="1">
      <a:defRPr sz="2053" kern="1200">
        <a:solidFill>
          <a:schemeClr val="tx1"/>
        </a:solidFill>
        <a:latin typeface="+mn-lt"/>
        <a:ea typeface="+mn-ea"/>
        <a:cs typeface="+mn-cs"/>
      </a:defRPr>
    </a:lvl2pPr>
    <a:lvl3pPr marL="1042965" algn="l" defTabSz="1042965" rtl="0" eaLnBrk="1" latinLnBrk="0" hangingPunct="1">
      <a:defRPr sz="2053" kern="1200">
        <a:solidFill>
          <a:schemeClr val="tx1"/>
        </a:solidFill>
        <a:latin typeface="+mn-lt"/>
        <a:ea typeface="+mn-ea"/>
        <a:cs typeface="+mn-cs"/>
      </a:defRPr>
    </a:lvl3pPr>
    <a:lvl4pPr marL="1564447" algn="l" defTabSz="1042965" rtl="0" eaLnBrk="1" latinLnBrk="0" hangingPunct="1">
      <a:defRPr sz="2053" kern="1200">
        <a:solidFill>
          <a:schemeClr val="tx1"/>
        </a:solidFill>
        <a:latin typeface="+mn-lt"/>
        <a:ea typeface="+mn-ea"/>
        <a:cs typeface="+mn-cs"/>
      </a:defRPr>
    </a:lvl4pPr>
    <a:lvl5pPr marL="2085929" algn="l" defTabSz="1042965" rtl="0" eaLnBrk="1" latinLnBrk="0" hangingPunct="1">
      <a:defRPr sz="2053" kern="1200">
        <a:solidFill>
          <a:schemeClr val="tx1"/>
        </a:solidFill>
        <a:latin typeface="+mn-lt"/>
        <a:ea typeface="+mn-ea"/>
        <a:cs typeface="+mn-cs"/>
      </a:defRPr>
    </a:lvl5pPr>
    <a:lvl6pPr marL="2607412" algn="l" defTabSz="1042965" rtl="0" eaLnBrk="1" latinLnBrk="0" hangingPunct="1">
      <a:defRPr sz="2053" kern="1200">
        <a:solidFill>
          <a:schemeClr val="tx1"/>
        </a:solidFill>
        <a:latin typeface="+mn-lt"/>
        <a:ea typeface="+mn-ea"/>
        <a:cs typeface="+mn-cs"/>
      </a:defRPr>
    </a:lvl6pPr>
    <a:lvl7pPr marL="3128894" algn="l" defTabSz="1042965" rtl="0" eaLnBrk="1" latinLnBrk="0" hangingPunct="1">
      <a:defRPr sz="2053" kern="1200">
        <a:solidFill>
          <a:schemeClr val="tx1"/>
        </a:solidFill>
        <a:latin typeface="+mn-lt"/>
        <a:ea typeface="+mn-ea"/>
        <a:cs typeface="+mn-cs"/>
      </a:defRPr>
    </a:lvl7pPr>
    <a:lvl8pPr marL="3650376" algn="l" defTabSz="1042965" rtl="0" eaLnBrk="1" latinLnBrk="0" hangingPunct="1">
      <a:defRPr sz="2053" kern="1200">
        <a:solidFill>
          <a:schemeClr val="tx1"/>
        </a:solidFill>
        <a:latin typeface="+mn-lt"/>
        <a:ea typeface="+mn-ea"/>
        <a:cs typeface="+mn-cs"/>
      </a:defRPr>
    </a:lvl8pPr>
    <a:lvl9pPr marL="4171859" algn="l" defTabSz="1042965" rtl="0" eaLnBrk="1" latinLnBrk="0" hangingPunct="1">
      <a:defRPr sz="205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26" autoAdjust="0"/>
    <p:restoredTop sz="84884" autoAdjust="0"/>
  </p:normalViewPr>
  <p:slideViewPr>
    <p:cSldViewPr>
      <p:cViewPr varScale="1">
        <p:scale>
          <a:sx n="77" d="100"/>
          <a:sy n="77" d="100"/>
        </p:scale>
        <p:origin x="1166" y="53"/>
      </p:cViewPr>
      <p:guideLst>
        <p:guide orient="horz" pos="2382"/>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7" d="100"/>
          <a:sy n="57" d="100"/>
        </p:scale>
        <p:origin x="3216" y="67"/>
      </p:cViewPr>
      <p:guideLst>
        <p:guide orient="horz" pos="3224"/>
        <p:guide pos="22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Hoja_de_c_lculo_de_Microsoft_Excel.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NasToyo\Usuarios\mmarin\ODA%20nuevo\Fichas%20seguimiento%20deportes%20Andaluc&#237;a\ficheros%20DG\licencias%202022\tablas%20informe%20licencias%202022.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NasToyo\Usuarios\mmarin\ODA%20nuevo\Fichas%20seguimiento%20deportes%20Andaluc&#237;a\ficheros%20DG\licencias%202022\tablas%20informe%20licencias%202022.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NasToyo\Usuarios\mmarin\ODA%20nuevo\Fichas%20seguimiento%20deportes%20Andaluc&#237;a\ficheros%20DG\licencias%202022\tablas%20informe%20licencias%202022.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136739727853868E-2"/>
          <c:y val="0.1863718958207147"/>
          <c:w val="0.90947102132827484"/>
          <c:h val="0.59535062725531906"/>
        </c:manualLayout>
      </c:layout>
      <c:lineChart>
        <c:grouping val="standard"/>
        <c:varyColors val="0"/>
        <c:ser>
          <c:idx val="0"/>
          <c:order val="0"/>
          <c:tx>
            <c:strRef>
              <c:f>'EVOLUCIÓN LICENCIAS'!$A$11</c:f>
              <c:strCache>
                <c:ptCount val="1"/>
                <c:pt idx="0">
                  <c:v>Nº TOTAL DE LICENCIAS</c:v>
                </c:pt>
              </c:strCache>
            </c:strRef>
          </c:tx>
          <c:spPr>
            <a:ln w="19050">
              <a:solidFill>
                <a:srgbClr val="00B050"/>
              </a:solidFill>
            </a:ln>
          </c:spPr>
          <c:marker>
            <c:symbol val="circle"/>
            <c:size val="7"/>
            <c:spPr>
              <a:solidFill>
                <a:srgbClr val="00B050"/>
              </a:solidFill>
              <a:ln w="12700" cap="rnd">
                <a:solidFill>
                  <a:schemeClr val="bg1"/>
                </a:solidFill>
              </a:ln>
            </c:spPr>
          </c:marker>
          <c:dLbls>
            <c:dLbl>
              <c:idx val="0"/>
              <c:layout>
                <c:manualLayout>
                  <c:x val="-3.6342986939239069E-2"/>
                  <c:y val="-5.555555555555545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3E79-47CA-9B86-5DB13BD1B170}"/>
                </c:ext>
              </c:extLst>
            </c:dLbl>
            <c:dLbl>
              <c:idx val="1"/>
              <c:layout>
                <c:manualLayout>
                  <c:x val="-2.9528676888131739E-2"/>
                  <c:y val="-6.018518518518508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3E79-47CA-9B86-5DB13BD1B170}"/>
                </c:ext>
              </c:extLst>
            </c:dLbl>
            <c:dLbl>
              <c:idx val="2"/>
              <c:layout>
                <c:manualLayout>
                  <c:x val="-4.0885860306643963E-2"/>
                  <c:y val="-7.407407407407407E-2"/>
                </c:manualLayout>
              </c:layout>
              <c:spPr>
                <a:ln w="3175">
                  <a:noFill/>
                </a:ln>
              </c:spPr>
              <c:txPr>
                <a:bodyPr/>
                <a:lstStyle/>
                <a:p>
                  <a:pPr>
                    <a:defRPr sz="1200" b="1">
                      <a:solidFill>
                        <a:schemeClr val="tx1"/>
                      </a:solidFill>
                      <a:latin typeface="+mn-lt"/>
                    </a:defRPr>
                  </a:pPr>
                  <a:endParaRPr lang="es-E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3E79-47CA-9B86-5DB13BD1B170}"/>
                </c:ext>
              </c:extLst>
            </c:dLbl>
            <c:dLbl>
              <c:idx val="3"/>
              <c:layout>
                <c:manualLayout>
                  <c:x val="-4.9971607041453814E-2"/>
                  <c:y val="-5.555555555555545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3E79-47CA-9B86-5DB13BD1B170}"/>
                </c:ext>
              </c:extLst>
            </c:dLbl>
            <c:dLbl>
              <c:idx val="4"/>
              <c:layout>
                <c:manualLayout>
                  <c:x val="-2.9158487714905902E-2"/>
                  <c:y val="-6.396123561477895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3E79-47CA-9B86-5DB13BD1B170}"/>
                </c:ext>
              </c:extLst>
            </c:dLbl>
            <c:dLbl>
              <c:idx val="5"/>
              <c:layout>
                <c:manualLayout>
                  <c:x val="-3.8947859645484105E-2"/>
                  <c:y val="7.8662610355523743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3E79-47CA-9B86-5DB13BD1B170}"/>
                </c:ext>
              </c:extLst>
            </c:dLbl>
            <c:dLbl>
              <c:idx val="6"/>
              <c:layout>
                <c:manualLayout>
                  <c:x val="-3.151235916770987E-2"/>
                  <c:y val="6.453939761026375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3E79-47CA-9B86-5DB13BD1B170}"/>
                </c:ext>
              </c:extLst>
            </c:dLbl>
            <c:dLbl>
              <c:idx val="7"/>
              <c:layout>
                <c:manualLayout>
                  <c:x val="-1.551043429216019E-2"/>
                  <c:y val="6.039006956654692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3E79-47CA-9B86-5DB13BD1B170}"/>
                </c:ext>
              </c:extLst>
            </c:dLbl>
            <c:spPr>
              <a:ln w="3175">
                <a:noFill/>
              </a:ln>
            </c:spPr>
            <c:txPr>
              <a:bodyPr/>
              <a:lstStyle/>
              <a:p>
                <a:pPr>
                  <a:defRPr sz="1200" b="1">
                    <a:solidFill>
                      <a:schemeClr val="tx1"/>
                    </a:solidFill>
                    <a:latin typeface="+mn-lt"/>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'EVOLUCIÓN LICENCIAS'!$D$10:$K$10</c:f>
              <c:numCache>
                <c:formatCode>0</c:formatCode>
                <c:ptCount val="8"/>
                <c:pt idx="0">
                  <c:v>2015</c:v>
                </c:pt>
                <c:pt idx="1">
                  <c:v>2016</c:v>
                </c:pt>
                <c:pt idx="2">
                  <c:v>2017</c:v>
                </c:pt>
                <c:pt idx="3">
                  <c:v>2018</c:v>
                </c:pt>
                <c:pt idx="4">
                  <c:v>2019</c:v>
                </c:pt>
                <c:pt idx="5">
                  <c:v>2020</c:v>
                </c:pt>
                <c:pt idx="6">
                  <c:v>2021</c:v>
                </c:pt>
                <c:pt idx="7">
                  <c:v>2022</c:v>
                </c:pt>
              </c:numCache>
            </c:numRef>
          </c:cat>
          <c:val>
            <c:numRef>
              <c:f>'EVOLUCIÓN LICENCIAS'!$D$11:$K$11</c:f>
              <c:numCache>
                <c:formatCode>#,##0</c:formatCode>
                <c:ptCount val="8"/>
                <c:pt idx="0">
                  <c:v>508847</c:v>
                </c:pt>
                <c:pt idx="1">
                  <c:v>505238</c:v>
                </c:pt>
                <c:pt idx="2">
                  <c:v>523068</c:v>
                </c:pt>
                <c:pt idx="3">
                  <c:v>525847</c:v>
                </c:pt>
                <c:pt idx="4">
                  <c:v>531213</c:v>
                </c:pt>
                <c:pt idx="5">
                  <c:v>491313</c:v>
                </c:pt>
                <c:pt idx="6">
                  <c:v>550144</c:v>
                </c:pt>
                <c:pt idx="7">
                  <c:v>587463</c:v>
                </c:pt>
              </c:numCache>
            </c:numRef>
          </c:val>
          <c:smooth val="0"/>
          <c:extLst>
            <c:ext xmlns:c16="http://schemas.microsoft.com/office/drawing/2014/chart" uri="{C3380CC4-5D6E-409C-BE32-E72D297353CC}">
              <c16:uniqueId val="{00000008-3E79-47CA-9B86-5DB13BD1B170}"/>
            </c:ext>
          </c:extLst>
        </c:ser>
        <c:dLbls>
          <c:showLegendKey val="0"/>
          <c:showVal val="0"/>
          <c:showCatName val="0"/>
          <c:showSerName val="0"/>
          <c:showPercent val="0"/>
          <c:showBubbleSize val="0"/>
        </c:dLbls>
        <c:marker val="1"/>
        <c:smooth val="0"/>
        <c:axId val="182957952"/>
        <c:axId val="182959488"/>
      </c:lineChart>
      <c:catAx>
        <c:axId val="182957952"/>
        <c:scaling>
          <c:orientation val="minMax"/>
        </c:scaling>
        <c:delete val="0"/>
        <c:axPos val="b"/>
        <c:minorGridlines>
          <c:spPr>
            <a:ln w="3175">
              <a:solidFill>
                <a:sysClr val="window" lastClr="FFFFFF">
                  <a:lumMod val="85000"/>
                </a:sysClr>
              </a:solidFill>
              <a:prstDash val="dash"/>
            </a:ln>
          </c:spPr>
        </c:minorGridlines>
        <c:numFmt formatCode="0" sourceLinked="1"/>
        <c:majorTickMark val="out"/>
        <c:minorTickMark val="none"/>
        <c:tickLblPos val="nextTo"/>
        <c:spPr>
          <a:ln w="3175">
            <a:solidFill>
              <a:sysClr val="window" lastClr="FFFFFF">
                <a:lumMod val="85000"/>
              </a:sysClr>
            </a:solidFill>
            <a:prstDash val="dash"/>
          </a:ln>
        </c:spPr>
        <c:txPr>
          <a:bodyPr/>
          <a:lstStyle/>
          <a:p>
            <a:pPr>
              <a:defRPr sz="1200">
                <a:solidFill>
                  <a:schemeClr val="tx1">
                    <a:lumMod val="65000"/>
                    <a:lumOff val="35000"/>
                  </a:schemeClr>
                </a:solidFill>
                <a:latin typeface="+mn-lt"/>
              </a:defRPr>
            </a:pPr>
            <a:endParaRPr lang="es-ES"/>
          </a:p>
        </c:txPr>
        <c:crossAx val="182959488"/>
        <c:crosses val="autoZero"/>
        <c:auto val="1"/>
        <c:lblAlgn val="ctr"/>
        <c:lblOffset val="100"/>
        <c:noMultiLvlLbl val="0"/>
      </c:catAx>
      <c:valAx>
        <c:axId val="182959488"/>
        <c:scaling>
          <c:orientation val="minMax"/>
          <c:max val="600000"/>
          <c:min val="400000"/>
        </c:scaling>
        <c:delete val="0"/>
        <c:axPos val="l"/>
        <c:majorGridlines>
          <c:spPr>
            <a:ln w="3175">
              <a:solidFill>
                <a:schemeClr val="bg1">
                  <a:lumMod val="85000"/>
                </a:schemeClr>
              </a:solidFill>
              <a:prstDash val="dash"/>
            </a:ln>
          </c:spPr>
        </c:majorGridlines>
        <c:numFmt formatCode="#,##0" sourceLinked="1"/>
        <c:majorTickMark val="out"/>
        <c:minorTickMark val="none"/>
        <c:tickLblPos val="nextTo"/>
        <c:spPr>
          <a:ln w="3175">
            <a:solidFill>
              <a:schemeClr val="bg1">
                <a:lumMod val="85000"/>
              </a:schemeClr>
            </a:solidFill>
            <a:prstDash val="dash"/>
          </a:ln>
        </c:spPr>
        <c:txPr>
          <a:bodyPr/>
          <a:lstStyle/>
          <a:p>
            <a:pPr>
              <a:defRPr sz="1200">
                <a:solidFill>
                  <a:schemeClr val="tx1">
                    <a:lumMod val="65000"/>
                    <a:lumOff val="35000"/>
                  </a:schemeClr>
                </a:solidFill>
                <a:latin typeface="+mn-lt"/>
              </a:defRPr>
            </a:pPr>
            <a:endParaRPr lang="es-ES"/>
          </a:p>
        </c:txPr>
        <c:crossAx val="182957952"/>
        <c:crosses val="autoZero"/>
        <c:crossBetween val="between"/>
        <c:majorUnit val="100000"/>
        <c:minorUnit val="100000"/>
      </c:valAx>
    </c:plotArea>
    <c:plotVisOnly val="1"/>
    <c:dispBlanksAs val="gap"/>
    <c:showDLblsOverMax val="0"/>
  </c:chart>
  <c:spPr>
    <a:ln>
      <a:noFill/>
    </a:ln>
  </c:spPr>
  <c:txPr>
    <a:bodyPr/>
    <a:lstStyle/>
    <a:p>
      <a:pPr>
        <a:defRPr sz="800">
          <a:latin typeface="NewsGotT" pitchFamily="2" charset="0"/>
        </a:defRPr>
      </a:pPr>
      <a:endParaRPr lang="es-E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5834104932556"/>
          <c:y val="6.3028780499797724E-2"/>
          <c:w val="0.7158019199857778"/>
          <c:h val="0.79475348720779759"/>
        </c:manualLayout>
      </c:layout>
      <c:lineChart>
        <c:grouping val="standard"/>
        <c:varyColors val="0"/>
        <c:ser>
          <c:idx val="0"/>
          <c:order val="0"/>
          <c:tx>
            <c:strRef>
              <c:f>'EVOLUCIÓN LICENCIAS'!$A$36</c:f>
              <c:strCache>
                <c:ptCount val="1"/>
                <c:pt idx="0">
                  <c:v>Hombres</c:v>
                </c:pt>
              </c:strCache>
            </c:strRef>
          </c:tx>
          <c:spPr>
            <a:ln>
              <a:solidFill>
                <a:srgbClr val="00B050"/>
              </a:solidFill>
            </a:ln>
          </c:spPr>
          <c:marker>
            <c:symbol val="circle"/>
            <c:size val="7"/>
            <c:spPr>
              <a:solidFill>
                <a:srgbClr val="00B050"/>
              </a:solidFill>
              <a:ln>
                <a:solidFill>
                  <a:schemeClr val="bg1"/>
                </a:solidFill>
              </a:ln>
            </c:spPr>
          </c:marker>
          <c:dLbls>
            <c:dLbl>
              <c:idx val="0"/>
              <c:layout>
                <c:manualLayout>
                  <c:x val="-3.7824572848992245E-2"/>
                  <c:y val="4.9074074074074076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9533-4F75-9F7B-D9BED1DCFD11}"/>
                </c:ext>
              </c:extLst>
            </c:dLbl>
            <c:dLbl>
              <c:idx val="1"/>
              <c:layout>
                <c:manualLayout>
                  <c:x val="-1.4416365388158506E-2"/>
                  <c:y val="-3.7222222222222219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9533-4F75-9F7B-D9BED1DCFD11}"/>
                </c:ext>
              </c:extLst>
            </c:dLbl>
            <c:dLbl>
              <c:idx val="2"/>
              <c:layout>
                <c:manualLayout>
                  <c:x val="-3.0816940460117976E-2"/>
                  <c:y val="-6.5555555555555561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9533-4F75-9F7B-D9BED1DCFD11}"/>
                </c:ext>
              </c:extLst>
            </c:dLbl>
            <c:dLbl>
              <c:idx val="3"/>
              <c:layout>
                <c:manualLayout>
                  <c:x val="-2.4268701164943635E-2"/>
                  <c:y val="5.0925925925925923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9533-4F75-9F7B-D9BED1DCFD11}"/>
                </c:ext>
              </c:extLst>
            </c:dLbl>
            <c:numFmt formatCode="#,##0" sourceLinked="0"/>
            <c:spPr>
              <a:noFill/>
              <a:ln>
                <a:noFill/>
              </a:ln>
              <a:effectLst/>
            </c:spPr>
            <c:txPr>
              <a:bodyPr wrap="square" lIns="38100" tIns="19050" rIns="38100" bIns="19050" anchor="ctr">
                <a:spAutoFit/>
              </a:bodyPr>
              <a:lstStyle/>
              <a:p>
                <a:pPr>
                  <a:defRPr sz="1200" b="1">
                    <a:solidFill>
                      <a:schemeClr val="tx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'EVOLUCIÓN LICENCIAS'!$B$35:$F$35</c:f>
              <c:numCache>
                <c:formatCode>General</c:formatCode>
                <c:ptCount val="5"/>
                <c:pt idx="0">
                  <c:v>2018</c:v>
                </c:pt>
                <c:pt idx="1">
                  <c:v>2019</c:v>
                </c:pt>
                <c:pt idx="2">
                  <c:v>2020</c:v>
                </c:pt>
                <c:pt idx="3">
                  <c:v>2021</c:v>
                </c:pt>
                <c:pt idx="4">
                  <c:v>2022</c:v>
                </c:pt>
              </c:numCache>
            </c:numRef>
          </c:cat>
          <c:val>
            <c:numRef>
              <c:f>'EVOLUCIÓN LICENCIAS'!$B$36:$F$36</c:f>
              <c:numCache>
                <c:formatCode>General</c:formatCode>
                <c:ptCount val="5"/>
                <c:pt idx="0">
                  <c:v>434365</c:v>
                </c:pt>
                <c:pt idx="1">
                  <c:v>438114.00000000006</c:v>
                </c:pt>
                <c:pt idx="2">
                  <c:v>400462</c:v>
                </c:pt>
                <c:pt idx="3">
                  <c:v>451744</c:v>
                </c:pt>
                <c:pt idx="4">
                  <c:v>477044</c:v>
                </c:pt>
              </c:numCache>
            </c:numRef>
          </c:val>
          <c:smooth val="0"/>
          <c:extLst>
            <c:ext xmlns:c16="http://schemas.microsoft.com/office/drawing/2014/chart" uri="{C3380CC4-5D6E-409C-BE32-E72D297353CC}">
              <c16:uniqueId val="{00000004-9533-4F75-9F7B-D9BED1DCFD11}"/>
            </c:ext>
          </c:extLst>
        </c:ser>
        <c:ser>
          <c:idx val="1"/>
          <c:order val="1"/>
          <c:tx>
            <c:strRef>
              <c:f>'EVOLUCIÓN LICENCIAS'!$A$37</c:f>
              <c:strCache>
                <c:ptCount val="1"/>
                <c:pt idx="0">
                  <c:v>Mujeres</c:v>
                </c:pt>
              </c:strCache>
            </c:strRef>
          </c:tx>
          <c:spPr>
            <a:ln>
              <a:solidFill>
                <a:srgbClr val="92D050"/>
              </a:solidFill>
            </a:ln>
          </c:spPr>
          <c:marker>
            <c:symbol val="circle"/>
            <c:size val="7"/>
            <c:spPr>
              <a:solidFill>
                <a:srgbClr val="92D050"/>
              </a:solidFill>
              <a:ln>
                <a:solidFill>
                  <a:schemeClr val="bg1"/>
                </a:solidFill>
              </a:ln>
            </c:spPr>
          </c:marker>
          <c:dLbls>
            <c:dLbl>
              <c:idx val="0"/>
              <c:layout>
                <c:manualLayout>
                  <c:x val="-1.8079310523625752E-2"/>
                  <c:y val="-6.5901689907268551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9533-4F75-9F7B-D9BED1DCFD11}"/>
                </c:ext>
              </c:extLst>
            </c:dLbl>
            <c:dLbl>
              <c:idx val="1"/>
              <c:layout>
                <c:manualLayout>
                  <c:x val="-2.5983949934911797E-2"/>
                  <c:y val="-5.2777777777777778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9533-4F75-9F7B-D9BED1DCFD11}"/>
                </c:ext>
              </c:extLst>
            </c:dLbl>
            <c:dLbl>
              <c:idx val="2"/>
              <c:layout>
                <c:manualLayout>
                  <c:x val="-1.6003400898247904E-2"/>
                  <c:y val="-5.648148148148148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9533-4F75-9F7B-D9BED1DCFD11}"/>
                </c:ext>
              </c:extLst>
            </c:dLbl>
            <c:dLbl>
              <c:idx val="3"/>
              <c:layout>
                <c:manualLayout>
                  <c:x val="-4.01480359404746E-2"/>
                  <c:y val="-6.1666752342871806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9533-4F75-9F7B-D9BED1DCFD11}"/>
                </c:ext>
              </c:extLst>
            </c:dLbl>
            <c:dLbl>
              <c:idx val="4"/>
              <c:layout>
                <c:manualLayout>
                  <c:x val="-2.587017873941683E-2"/>
                  <c:y val="-7.9477717854101612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9533-4F75-9F7B-D9BED1DCFD11}"/>
                </c:ext>
              </c:extLst>
            </c:dLbl>
            <c:numFmt formatCode="#,##0" sourceLinked="0"/>
            <c:spPr>
              <a:noFill/>
              <a:ln>
                <a:noFill/>
              </a:ln>
              <a:effectLst/>
            </c:spPr>
            <c:txPr>
              <a:bodyPr wrap="square" lIns="38100" tIns="19050" rIns="38100" bIns="19050" anchor="ctr">
                <a:spAutoFit/>
              </a:bodyPr>
              <a:lstStyle/>
              <a:p>
                <a:pPr>
                  <a:defRPr sz="1200" b="1">
                    <a:solidFill>
                      <a:schemeClr val="tx1"/>
                    </a:solidFill>
                    <a:latin typeface="+mn-lt"/>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'EVOLUCIÓN LICENCIAS'!$B$35:$F$35</c:f>
              <c:numCache>
                <c:formatCode>General</c:formatCode>
                <c:ptCount val="5"/>
                <c:pt idx="0">
                  <c:v>2018</c:v>
                </c:pt>
                <c:pt idx="1">
                  <c:v>2019</c:v>
                </c:pt>
                <c:pt idx="2">
                  <c:v>2020</c:v>
                </c:pt>
                <c:pt idx="3">
                  <c:v>2021</c:v>
                </c:pt>
                <c:pt idx="4">
                  <c:v>2022</c:v>
                </c:pt>
              </c:numCache>
            </c:numRef>
          </c:cat>
          <c:val>
            <c:numRef>
              <c:f>'EVOLUCIÓN LICENCIAS'!$B$37:$F$37</c:f>
              <c:numCache>
                <c:formatCode>General</c:formatCode>
                <c:ptCount val="5"/>
                <c:pt idx="0">
                  <c:v>91482</c:v>
                </c:pt>
                <c:pt idx="1">
                  <c:v>93099</c:v>
                </c:pt>
                <c:pt idx="2">
                  <c:v>90851</c:v>
                </c:pt>
                <c:pt idx="3">
                  <c:v>98400</c:v>
                </c:pt>
                <c:pt idx="4">
                  <c:v>110419</c:v>
                </c:pt>
              </c:numCache>
            </c:numRef>
          </c:val>
          <c:smooth val="0"/>
          <c:extLst>
            <c:ext xmlns:c16="http://schemas.microsoft.com/office/drawing/2014/chart" uri="{C3380CC4-5D6E-409C-BE32-E72D297353CC}">
              <c16:uniqueId val="{0000000A-9533-4F75-9F7B-D9BED1DCFD11}"/>
            </c:ext>
          </c:extLst>
        </c:ser>
        <c:dLbls>
          <c:showLegendKey val="0"/>
          <c:showVal val="0"/>
          <c:showCatName val="0"/>
          <c:showSerName val="0"/>
          <c:showPercent val="0"/>
          <c:showBubbleSize val="0"/>
        </c:dLbls>
        <c:marker val="1"/>
        <c:smooth val="0"/>
        <c:axId val="62704256"/>
        <c:axId val="62792064"/>
      </c:lineChart>
      <c:catAx>
        <c:axId val="62704256"/>
        <c:scaling>
          <c:orientation val="minMax"/>
        </c:scaling>
        <c:delete val="0"/>
        <c:axPos val="b"/>
        <c:numFmt formatCode="General" sourceLinked="1"/>
        <c:majorTickMark val="out"/>
        <c:minorTickMark val="none"/>
        <c:tickLblPos val="nextTo"/>
        <c:spPr>
          <a:ln>
            <a:noFill/>
          </a:ln>
        </c:spPr>
        <c:txPr>
          <a:bodyPr/>
          <a:lstStyle/>
          <a:p>
            <a:pPr>
              <a:defRPr sz="1200">
                <a:solidFill>
                  <a:schemeClr val="tx1">
                    <a:lumMod val="65000"/>
                    <a:lumOff val="35000"/>
                  </a:schemeClr>
                </a:solidFill>
              </a:defRPr>
            </a:pPr>
            <a:endParaRPr lang="es-ES"/>
          </a:p>
        </c:txPr>
        <c:crossAx val="62792064"/>
        <c:crosses val="autoZero"/>
        <c:auto val="1"/>
        <c:lblAlgn val="ctr"/>
        <c:lblOffset val="100"/>
        <c:noMultiLvlLbl val="0"/>
      </c:catAx>
      <c:valAx>
        <c:axId val="62792064"/>
        <c:scaling>
          <c:orientation val="minMax"/>
          <c:max val="550000"/>
          <c:min val="0"/>
        </c:scaling>
        <c:delete val="0"/>
        <c:axPos val="l"/>
        <c:majorGridlines>
          <c:spPr>
            <a:ln>
              <a:solidFill>
                <a:schemeClr val="bg1">
                  <a:lumMod val="85000"/>
                </a:schemeClr>
              </a:solidFill>
            </a:ln>
          </c:spPr>
        </c:majorGridlines>
        <c:numFmt formatCode="#,##0" sourceLinked="0"/>
        <c:majorTickMark val="out"/>
        <c:minorTickMark val="none"/>
        <c:tickLblPos val="nextTo"/>
        <c:spPr>
          <a:ln>
            <a:noFill/>
          </a:ln>
        </c:spPr>
        <c:txPr>
          <a:bodyPr/>
          <a:lstStyle/>
          <a:p>
            <a:pPr>
              <a:defRPr sz="1200">
                <a:solidFill>
                  <a:schemeClr val="tx1">
                    <a:lumMod val="65000"/>
                    <a:lumOff val="35000"/>
                  </a:schemeClr>
                </a:solidFill>
              </a:defRPr>
            </a:pPr>
            <a:endParaRPr lang="es-ES"/>
          </a:p>
        </c:txPr>
        <c:crossAx val="62704256"/>
        <c:crosses val="autoZero"/>
        <c:crossBetween val="between"/>
        <c:minorUnit val="100000"/>
      </c:valAx>
    </c:plotArea>
    <c:legend>
      <c:legendPos val="r"/>
      <c:layout/>
      <c:overlay val="0"/>
      <c:txPr>
        <a:bodyPr/>
        <a:lstStyle/>
        <a:p>
          <a:pPr>
            <a:defRPr sz="1200">
              <a:solidFill>
                <a:schemeClr val="tx1">
                  <a:lumMod val="65000"/>
                  <a:lumOff val="35000"/>
                </a:schemeClr>
              </a:solidFill>
            </a:defRPr>
          </a:pPr>
          <a:endParaRPr lang="es-ES"/>
        </a:p>
      </c:txPr>
    </c:legend>
    <c:plotVisOnly val="1"/>
    <c:dispBlanksAs val="zero"/>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ivotFmts>
      <c:pivotFmt>
        <c:idx val="0"/>
        <c:spPr>
          <a:solidFill>
            <a:srgbClr val="00B050"/>
          </a:solidFill>
        </c:spPr>
        <c:marker>
          <c:symbol val="none"/>
        </c:marker>
        <c:dLbl>
          <c:idx val="0"/>
          <c:spPr/>
          <c:txPr>
            <a:bodyPr/>
            <a:lstStyle/>
            <a:p>
              <a:pPr>
                <a:defRPr/>
              </a:pPr>
              <a:endParaRPr lang="es-ES"/>
            </a:p>
          </c:txP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EDAD!$B$17</c:f>
              <c:strCache>
                <c:ptCount val="1"/>
                <c:pt idx="0">
                  <c:v>Mujeres</c:v>
                </c:pt>
              </c:strCache>
            </c:strRef>
          </c:tx>
          <c:spPr>
            <a:solidFill>
              <a:srgbClr val="92D050"/>
            </a:solidFill>
            <a:ln>
              <a:solidFill>
                <a:sysClr val="window" lastClr="FFFFFF"/>
              </a:solidFill>
            </a:ln>
          </c:spPr>
          <c:invertIfNegative val="0"/>
          <c:dLbls>
            <c:spPr>
              <a:noFill/>
              <a:ln>
                <a:noFill/>
              </a:ln>
              <a:effectLst/>
            </c:spPr>
            <c:txPr>
              <a:bodyPr/>
              <a:lstStyle/>
              <a:p>
                <a:pPr>
                  <a:defRPr sz="1200" b="1">
                    <a:solidFill>
                      <a:schemeClr val="tx1"/>
                    </a:solidFill>
                    <a:latin typeface="+mn-lt"/>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EDAD!$A$18:$A$19</c:f>
              <c:strCache>
                <c:ptCount val="2"/>
                <c:pt idx="0">
                  <c:v>Deportistas menores de 18 años</c:v>
                </c:pt>
                <c:pt idx="1">
                  <c:v>Deportistas mayores de 18 años</c:v>
                </c:pt>
              </c:strCache>
            </c:strRef>
          </c:cat>
          <c:val>
            <c:numRef>
              <c:f>EDAD!$B$18:$B$19</c:f>
              <c:numCache>
                <c:formatCode>0.0%</c:formatCode>
                <c:ptCount val="2"/>
                <c:pt idx="0">
                  <c:v>0.24779034002568784</c:v>
                </c:pt>
                <c:pt idx="1">
                  <c:v>0.14886496216540551</c:v>
                </c:pt>
              </c:numCache>
            </c:numRef>
          </c:val>
          <c:extLst>
            <c:ext xmlns:c16="http://schemas.microsoft.com/office/drawing/2014/chart" uri="{C3380CC4-5D6E-409C-BE32-E72D297353CC}">
              <c16:uniqueId val="{00000000-6FCC-474C-BE4A-830E93DDF6C9}"/>
            </c:ext>
          </c:extLst>
        </c:ser>
        <c:ser>
          <c:idx val="1"/>
          <c:order val="1"/>
          <c:tx>
            <c:strRef>
              <c:f>EDAD!$C$17</c:f>
              <c:strCache>
                <c:ptCount val="1"/>
                <c:pt idx="0">
                  <c:v>Hombres</c:v>
                </c:pt>
              </c:strCache>
            </c:strRef>
          </c:tx>
          <c:spPr>
            <a:solidFill>
              <a:srgbClr val="00B050"/>
            </a:solidFill>
            <a:ln>
              <a:solidFill>
                <a:sysClr val="window" lastClr="FFFFFF"/>
              </a:solidFill>
            </a:ln>
          </c:spPr>
          <c:invertIfNegative val="0"/>
          <c:dLbls>
            <c:spPr>
              <a:noFill/>
              <a:ln>
                <a:noFill/>
              </a:ln>
              <a:effectLst/>
            </c:spPr>
            <c:txPr>
              <a:bodyPr wrap="square" lIns="38100" tIns="19050" rIns="38100" bIns="19050" anchor="ctr">
                <a:spAutoFit/>
              </a:bodyPr>
              <a:lstStyle/>
              <a:p>
                <a:pPr>
                  <a:defRPr sz="1200" b="1">
                    <a:solidFill>
                      <a:schemeClr val="tx1"/>
                    </a:solidFill>
                    <a:latin typeface="+mn-lt"/>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EDAD!$A$18:$A$19</c:f>
              <c:strCache>
                <c:ptCount val="2"/>
                <c:pt idx="0">
                  <c:v>Deportistas menores de 18 años</c:v>
                </c:pt>
                <c:pt idx="1">
                  <c:v>Deportistas mayores de 18 años</c:v>
                </c:pt>
              </c:strCache>
            </c:strRef>
          </c:cat>
          <c:val>
            <c:numRef>
              <c:f>EDAD!$C$18:$C$19</c:f>
              <c:numCache>
                <c:formatCode>0.0%</c:formatCode>
                <c:ptCount val="2"/>
                <c:pt idx="0">
                  <c:v>0.75220965997431222</c:v>
                </c:pt>
                <c:pt idx="1">
                  <c:v>0.85113503783459443</c:v>
                </c:pt>
              </c:numCache>
            </c:numRef>
          </c:val>
          <c:extLst>
            <c:ext xmlns:c16="http://schemas.microsoft.com/office/drawing/2014/chart" uri="{C3380CC4-5D6E-409C-BE32-E72D297353CC}">
              <c16:uniqueId val="{00000001-6FCC-474C-BE4A-830E93DDF6C9}"/>
            </c:ext>
          </c:extLst>
        </c:ser>
        <c:dLbls>
          <c:showLegendKey val="0"/>
          <c:showVal val="0"/>
          <c:showCatName val="0"/>
          <c:showSerName val="0"/>
          <c:showPercent val="0"/>
          <c:showBubbleSize val="0"/>
        </c:dLbls>
        <c:gapWidth val="150"/>
        <c:overlap val="100"/>
        <c:axId val="63532032"/>
        <c:axId val="65471232"/>
      </c:barChart>
      <c:catAx>
        <c:axId val="63532032"/>
        <c:scaling>
          <c:orientation val="minMax"/>
        </c:scaling>
        <c:delete val="0"/>
        <c:axPos val="b"/>
        <c:numFmt formatCode="General" sourceLinked="0"/>
        <c:majorTickMark val="out"/>
        <c:minorTickMark val="none"/>
        <c:tickLblPos val="nextTo"/>
        <c:txPr>
          <a:bodyPr/>
          <a:lstStyle/>
          <a:p>
            <a:pPr>
              <a:defRPr sz="1200">
                <a:solidFill>
                  <a:schemeClr val="tx1">
                    <a:lumMod val="65000"/>
                    <a:lumOff val="35000"/>
                  </a:schemeClr>
                </a:solidFill>
                <a:latin typeface="+mn-lt"/>
              </a:defRPr>
            </a:pPr>
            <a:endParaRPr lang="es-ES"/>
          </a:p>
        </c:txPr>
        <c:crossAx val="65471232"/>
        <c:crosses val="autoZero"/>
        <c:auto val="1"/>
        <c:lblAlgn val="ctr"/>
        <c:lblOffset val="100"/>
        <c:noMultiLvlLbl val="0"/>
      </c:catAx>
      <c:valAx>
        <c:axId val="65471232"/>
        <c:scaling>
          <c:orientation val="minMax"/>
          <c:max val="1"/>
        </c:scaling>
        <c:delete val="0"/>
        <c:axPos val="l"/>
        <c:majorGridlines>
          <c:spPr>
            <a:ln>
              <a:solidFill>
                <a:schemeClr val="bg1">
                  <a:lumMod val="85000"/>
                </a:schemeClr>
              </a:solidFill>
              <a:prstDash val="sysDash"/>
            </a:ln>
          </c:spPr>
        </c:majorGridlines>
        <c:numFmt formatCode="0.0%" sourceLinked="1"/>
        <c:majorTickMark val="out"/>
        <c:minorTickMark val="none"/>
        <c:tickLblPos val="nextTo"/>
        <c:spPr>
          <a:ln>
            <a:noFill/>
          </a:ln>
        </c:spPr>
        <c:txPr>
          <a:bodyPr/>
          <a:lstStyle/>
          <a:p>
            <a:pPr>
              <a:defRPr sz="1200">
                <a:solidFill>
                  <a:schemeClr val="tx1">
                    <a:lumMod val="65000"/>
                    <a:lumOff val="35000"/>
                  </a:schemeClr>
                </a:solidFill>
                <a:latin typeface="+mn-lt"/>
              </a:defRPr>
            </a:pPr>
            <a:endParaRPr lang="es-ES"/>
          </a:p>
        </c:txPr>
        <c:crossAx val="63532032"/>
        <c:crosses val="autoZero"/>
        <c:crossBetween val="between"/>
        <c:majorUnit val="0.2"/>
      </c:valAx>
      <c:spPr>
        <a:ln>
          <a:noFill/>
        </a:ln>
      </c:spPr>
    </c:plotArea>
    <c:legend>
      <c:legendPos val="t"/>
      <c:layout/>
      <c:overlay val="0"/>
      <c:txPr>
        <a:bodyPr/>
        <a:lstStyle/>
        <a:p>
          <a:pPr>
            <a:defRPr sz="1200">
              <a:solidFill>
                <a:schemeClr val="tx1">
                  <a:lumMod val="65000"/>
                  <a:lumOff val="35000"/>
                </a:schemeClr>
              </a:solidFill>
              <a:latin typeface="+mn-lt"/>
            </a:defRPr>
          </a:pPr>
          <a:endParaRPr lang="es-ES"/>
        </a:p>
      </c:txPr>
    </c:legend>
    <c:plotVisOnly val="1"/>
    <c:dispBlanksAs val="gap"/>
    <c:showDLblsOverMax val="0"/>
  </c:chart>
  <c:spPr>
    <a:ln>
      <a:noFill/>
    </a:ln>
  </c:spPr>
  <c:txPr>
    <a:bodyPr/>
    <a:lstStyle/>
    <a:p>
      <a:pPr>
        <a:defRPr sz="900">
          <a:latin typeface="NewsGotT" pitchFamily="2" charset="0"/>
        </a:defRPr>
      </a:pPr>
      <a:endParaRPr lang="es-E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ivotFmts>
      <c:pivotFmt>
        <c:idx val="0"/>
        <c:spPr>
          <a:solidFill>
            <a:srgbClr val="00B050"/>
          </a:solidFill>
        </c:spPr>
        <c:marker>
          <c:symbol val="none"/>
        </c:marker>
        <c:dLbl>
          <c:idx val="0"/>
          <c:spPr/>
          <c:txPr>
            <a:bodyPr/>
            <a:lstStyle/>
            <a:p>
              <a:pPr>
                <a:defRPr/>
              </a:pPr>
              <a:endParaRPr lang="es-ES"/>
            </a:p>
          </c:txP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'FEDERACIÓN GÉNERO'!$J$22</c:f>
              <c:strCache>
                <c:ptCount val="1"/>
                <c:pt idx="0">
                  <c:v>Mujeres</c:v>
                </c:pt>
              </c:strCache>
            </c:strRef>
          </c:tx>
          <c:spPr>
            <a:solidFill>
              <a:srgbClr val="92D050"/>
            </a:solidFill>
            <a:ln>
              <a:solidFill>
                <a:sysClr val="window" lastClr="FFFFFF"/>
              </a:solidFill>
            </a:ln>
          </c:spPr>
          <c:invertIfNegative val="0"/>
          <c:dLbls>
            <c:spPr>
              <a:noFill/>
              <a:ln>
                <a:noFill/>
              </a:ln>
              <a:effectLst/>
            </c:spPr>
            <c:txPr>
              <a:bodyPr/>
              <a:lstStyle/>
              <a:p>
                <a:pPr>
                  <a:defRPr sz="1200" b="1">
                    <a:latin typeface="+mn-lt"/>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'FEDERACIÓN GÉNERO'!$G$23:$I$26</c:f>
              <c:strCache>
                <c:ptCount val="4"/>
                <c:pt idx="0">
                  <c:v>Federación andaluza de gimnasia</c:v>
                </c:pt>
                <c:pt idx="1">
                  <c:v>Federación andaluza de voleibol</c:v>
                </c:pt>
                <c:pt idx="2">
                  <c:v>Federación andaluza de patinaje</c:v>
                </c:pt>
                <c:pt idx="3">
                  <c:v>Federación andaluza de hípica</c:v>
                </c:pt>
              </c:strCache>
            </c:strRef>
          </c:cat>
          <c:val>
            <c:numRef>
              <c:f>'FEDERACIÓN GÉNERO'!$J$23:$J$26</c:f>
              <c:numCache>
                <c:formatCode>0.0%</c:formatCode>
                <c:ptCount val="4"/>
                <c:pt idx="0">
                  <c:v>0.95299999999999996</c:v>
                </c:pt>
                <c:pt idx="1">
                  <c:v>0.63748621830209484</c:v>
                </c:pt>
                <c:pt idx="2">
                  <c:v>0.63819272855630071</c:v>
                </c:pt>
                <c:pt idx="3">
                  <c:v>0.60615030422627858</c:v>
                </c:pt>
              </c:numCache>
            </c:numRef>
          </c:val>
          <c:extLst>
            <c:ext xmlns:c16="http://schemas.microsoft.com/office/drawing/2014/chart" uri="{C3380CC4-5D6E-409C-BE32-E72D297353CC}">
              <c16:uniqueId val="{00000000-7F7B-489E-A603-EDBFB6C0CAC8}"/>
            </c:ext>
          </c:extLst>
        </c:ser>
        <c:ser>
          <c:idx val="1"/>
          <c:order val="1"/>
          <c:tx>
            <c:strRef>
              <c:f>'FEDERACIÓN GÉNERO'!$K$22</c:f>
              <c:strCache>
                <c:ptCount val="1"/>
                <c:pt idx="0">
                  <c:v>Hombres</c:v>
                </c:pt>
              </c:strCache>
            </c:strRef>
          </c:tx>
          <c:spPr>
            <a:solidFill>
              <a:srgbClr val="00B050"/>
            </a:solidFill>
            <a:ln>
              <a:solidFill>
                <a:sysClr val="window" lastClr="FFFFFF"/>
              </a:solidFill>
            </a:ln>
          </c:spPr>
          <c:invertIfNegative val="0"/>
          <c:dLbls>
            <c:dLbl>
              <c:idx val="0"/>
              <c:layout>
                <c:manualLayout>
                  <c:x val="0"/>
                  <c:y val="-4.2372881355932202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7F7B-489E-A603-EDBFB6C0CAC8}"/>
                </c:ext>
              </c:extLst>
            </c:dLbl>
            <c:spPr>
              <a:noFill/>
              <a:ln>
                <a:noFill/>
              </a:ln>
              <a:effectLst/>
            </c:spPr>
            <c:txPr>
              <a:bodyPr wrap="square" lIns="38100" tIns="19050" rIns="38100" bIns="19050" anchor="ctr">
                <a:spAutoFit/>
              </a:bodyPr>
              <a:lstStyle/>
              <a:p>
                <a:pPr>
                  <a:defRPr sz="1200" b="1">
                    <a:latin typeface="+mn-lt"/>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'FEDERACIÓN GÉNERO'!$G$23:$I$26</c:f>
              <c:strCache>
                <c:ptCount val="4"/>
                <c:pt idx="0">
                  <c:v>Federación andaluza de gimnasia</c:v>
                </c:pt>
                <c:pt idx="1">
                  <c:v>Federación andaluza de voleibol</c:v>
                </c:pt>
                <c:pt idx="2">
                  <c:v>Federación andaluza de patinaje</c:v>
                </c:pt>
                <c:pt idx="3">
                  <c:v>Federación andaluza de hípica</c:v>
                </c:pt>
              </c:strCache>
            </c:strRef>
          </c:cat>
          <c:val>
            <c:numRef>
              <c:f>'FEDERACIÓN GÉNERO'!$K$23:$K$26</c:f>
              <c:numCache>
                <c:formatCode>0.0%</c:formatCode>
                <c:ptCount val="4"/>
                <c:pt idx="0">
                  <c:v>4.7E-2</c:v>
                </c:pt>
                <c:pt idx="1">
                  <c:v>0.36251378169790516</c:v>
                </c:pt>
                <c:pt idx="2">
                  <c:v>0.36180727144369929</c:v>
                </c:pt>
                <c:pt idx="3">
                  <c:v>0.39384969577372142</c:v>
                </c:pt>
              </c:numCache>
            </c:numRef>
          </c:val>
          <c:extLst>
            <c:ext xmlns:c16="http://schemas.microsoft.com/office/drawing/2014/chart" uri="{C3380CC4-5D6E-409C-BE32-E72D297353CC}">
              <c16:uniqueId val="{00000002-7F7B-489E-A603-EDBFB6C0CAC8}"/>
            </c:ext>
          </c:extLst>
        </c:ser>
        <c:dLbls>
          <c:showLegendKey val="0"/>
          <c:showVal val="0"/>
          <c:showCatName val="0"/>
          <c:showSerName val="0"/>
          <c:showPercent val="0"/>
          <c:showBubbleSize val="0"/>
        </c:dLbls>
        <c:gapWidth val="150"/>
        <c:overlap val="100"/>
        <c:axId val="111477888"/>
        <c:axId val="111479424"/>
      </c:barChart>
      <c:catAx>
        <c:axId val="111477888"/>
        <c:scaling>
          <c:orientation val="minMax"/>
        </c:scaling>
        <c:delete val="0"/>
        <c:axPos val="b"/>
        <c:numFmt formatCode="General" sourceLinked="0"/>
        <c:majorTickMark val="out"/>
        <c:minorTickMark val="none"/>
        <c:tickLblPos val="nextTo"/>
        <c:txPr>
          <a:bodyPr/>
          <a:lstStyle/>
          <a:p>
            <a:pPr>
              <a:defRPr sz="1200">
                <a:solidFill>
                  <a:schemeClr val="tx1">
                    <a:lumMod val="65000"/>
                    <a:lumOff val="35000"/>
                  </a:schemeClr>
                </a:solidFill>
                <a:latin typeface="+mn-lt"/>
              </a:defRPr>
            </a:pPr>
            <a:endParaRPr lang="es-ES"/>
          </a:p>
        </c:txPr>
        <c:crossAx val="111479424"/>
        <c:crosses val="autoZero"/>
        <c:auto val="1"/>
        <c:lblAlgn val="ctr"/>
        <c:lblOffset val="100"/>
        <c:noMultiLvlLbl val="0"/>
      </c:catAx>
      <c:valAx>
        <c:axId val="111479424"/>
        <c:scaling>
          <c:orientation val="minMax"/>
          <c:max val="1"/>
        </c:scaling>
        <c:delete val="0"/>
        <c:axPos val="l"/>
        <c:majorGridlines>
          <c:spPr>
            <a:ln>
              <a:solidFill>
                <a:schemeClr val="bg1">
                  <a:lumMod val="85000"/>
                </a:schemeClr>
              </a:solidFill>
              <a:prstDash val="sysDash"/>
            </a:ln>
          </c:spPr>
        </c:majorGridlines>
        <c:numFmt formatCode="0%" sourceLinked="0"/>
        <c:majorTickMark val="out"/>
        <c:minorTickMark val="none"/>
        <c:tickLblPos val="nextTo"/>
        <c:spPr>
          <a:ln>
            <a:noFill/>
          </a:ln>
        </c:spPr>
        <c:txPr>
          <a:bodyPr/>
          <a:lstStyle/>
          <a:p>
            <a:pPr>
              <a:defRPr sz="1200">
                <a:solidFill>
                  <a:schemeClr val="tx1">
                    <a:lumMod val="65000"/>
                    <a:lumOff val="35000"/>
                  </a:schemeClr>
                </a:solidFill>
              </a:defRPr>
            </a:pPr>
            <a:endParaRPr lang="es-ES"/>
          </a:p>
        </c:txPr>
        <c:crossAx val="111477888"/>
        <c:crosses val="autoZero"/>
        <c:crossBetween val="between"/>
        <c:majorUnit val="0.2"/>
      </c:valAx>
      <c:spPr>
        <a:ln>
          <a:noFill/>
        </a:ln>
      </c:spPr>
    </c:plotArea>
    <c:legend>
      <c:legendPos val="t"/>
      <c:layout/>
      <c:overlay val="0"/>
      <c:txPr>
        <a:bodyPr/>
        <a:lstStyle/>
        <a:p>
          <a:pPr>
            <a:defRPr sz="1200">
              <a:solidFill>
                <a:schemeClr val="tx1">
                  <a:lumMod val="65000"/>
                  <a:lumOff val="35000"/>
                </a:schemeClr>
              </a:solidFill>
              <a:latin typeface="+mn-lt"/>
            </a:defRPr>
          </a:pPr>
          <a:endParaRPr lang="es-ES"/>
        </a:p>
      </c:txPr>
    </c:legend>
    <c:plotVisOnly val="1"/>
    <c:dispBlanksAs val="gap"/>
    <c:showDLblsOverMax val="0"/>
  </c:chart>
  <c:spPr>
    <a:ln>
      <a:noFill/>
    </a:ln>
  </c:spPr>
  <c:txPr>
    <a:bodyPr/>
    <a:lstStyle/>
    <a:p>
      <a:pPr>
        <a:defRPr sz="900">
          <a:latin typeface="NewsGotT" pitchFamily="2" charset="0"/>
        </a:defRPr>
      </a:pPr>
      <a:endParaRPr lang="es-E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77137" cy="512304"/>
          </a:xfrm>
          <a:prstGeom prst="rect">
            <a:avLst/>
          </a:prstGeom>
        </p:spPr>
        <p:txBody>
          <a:bodyPr vert="horz" lIns="94745" tIns="47372" rIns="94745" bIns="47372" rtlCol="0"/>
          <a:lstStyle>
            <a:lvl1pPr algn="l">
              <a:defRPr sz="1200"/>
            </a:lvl1pPr>
          </a:lstStyle>
          <a:p>
            <a:endParaRPr lang="es-ES"/>
          </a:p>
        </p:txBody>
      </p:sp>
      <p:sp>
        <p:nvSpPr>
          <p:cNvPr id="3" name="Marcador de fecha 2"/>
          <p:cNvSpPr>
            <a:spLocks noGrp="1"/>
          </p:cNvSpPr>
          <p:nvPr>
            <p:ph type="dt" sz="quarter" idx="1"/>
          </p:nvPr>
        </p:nvSpPr>
        <p:spPr>
          <a:xfrm>
            <a:off x="4020509" y="0"/>
            <a:ext cx="3077137" cy="512304"/>
          </a:xfrm>
          <a:prstGeom prst="rect">
            <a:avLst/>
          </a:prstGeom>
        </p:spPr>
        <p:txBody>
          <a:bodyPr vert="horz" lIns="94745" tIns="47372" rIns="94745" bIns="47372" rtlCol="0"/>
          <a:lstStyle>
            <a:lvl1pPr algn="r">
              <a:defRPr sz="1200"/>
            </a:lvl1pPr>
          </a:lstStyle>
          <a:p>
            <a:fld id="{5147E27C-832D-4CB4-9207-CF983CE958EA}" type="datetimeFigureOut">
              <a:rPr lang="es-ES" smtClean="0"/>
              <a:pPr/>
              <a:t>26/10/2023</a:t>
            </a:fld>
            <a:endParaRPr lang="es-ES"/>
          </a:p>
        </p:txBody>
      </p:sp>
      <p:sp>
        <p:nvSpPr>
          <p:cNvPr id="4" name="Marcador de pie de página 3"/>
          <p:cNvSpPr>
            <a:spLocks noGrp="1"/>
          </p:cNvSpPr>
          <p:nvPr>
            <p:ph type="ftr" sz="quarter" idx="2"/>
          </p:nvPr>
        </p:nvSpPr>
        <p:spPr>
          <a:xfrm>
            <a:off x="0" y="9722309"/>
            <a:ext cx="3077137" cy="512304"/>
          </a:xfrm>
          <a:prstGeom prst="rect">
            <a:avLst/>
          </a:prstGeom>
        </p:spPr>
        <p:txBody>
          <a:bodyPr vert="horz" lIns="94745" tIns="47372" rIns="94745" bIns="47372"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4020509" y="9722309"/>
            <a:ext cx="3077137" cy="512304"/>
          </a:xfrm>
          <a:prstGeom prst="rect">
            <a:avLst/>
          </a:prstGeom>
        </p:spPr>
        <p:txBody>
          <a:bodyPr vert="horz" lIns="94745" tIns="47372" rIns="94745" bIns="47372" rtlCol="0" anchor="b"/>
          <a:lstStyle>
            <a:lvl1pPr algn="r">
              <a:defRPr sz="1200"/>
            </a:lvl1pPr>
          </a:lstStyle>
          <a:p>
            <a:fld id="{EFE71431-F92F-4CC3-A6A3-AE906B849ECA}" type="slidenum">
              <a:rPr lang="es-ES" smtClean="0"/>
              <a:pPr/>
              <a:t>‹Nº›</a:t>
            </a:fld>
            <a:endParaRPr lang="es-ES"/>
          </a:p>
        </p:txBody>
      </p:sp>
    </p:spTree>
    <p:extLst>
      <p:ext uri="{BB962C8B-B14F-4D97-AF65-F5344CB8AC3E}">
        <p14:creationId xmlns:p14="http://schemas.microsoft.com/office/powerpoint/2010/main" val="3195569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5" y="1"/>
            <a:ext cx="3076363" cy="511730"/>
          </a:xfrm>
          <a:prstGeom prst="rect">
            <a:avLst/>
          </a:prstGeom>
        </p:spPr>
        <p:txBody>
          <a:bodyPr vert="horz" lIns="94728" tIns="47366" rIns="94728" bIns="47366" rtlCol="0"/>
          <a:lstStyle>
            <a:lvl1pPr algn="l">
              <a:defRPr sz="1200"/>
            </a:lvl1pPr>
          </a:lstStyle>
          <a:p>
            <a:endParaRPr lang="es-ES"/>
          </a:p>
        </p:txBody>
      </p:sp>
      <p:sp>
        <p:nvSpPr>
          <p:cNvPr id="3" name="2 Marcador de fecha"/>
          <p:cNvSpPr>
            <a:spLocks noGrp="1"/>
          </p:cNvSpPr>
          <p:nvPr>
            <p:ph type="dt" idx="1"/>
          </p:nvPr>
        </p:nvSpPr>
        <p:spPr>
          <a:xfrm>
            <a:off x="4021299" y="1"/>
            <a:ext cx="3076363" cy="511730"/>
          </a:xfrm>
          <a:prstGeom prst="rect">
            <a:avLst/>
          </a:prstGeom>
        </p:spPr>
        <p:txBody>
          <a:bodyPr vert="horz" lIns="94728" tIns="47366" rIns="94728" bIns="47366" rtlCol="0"/>
          <a:lstStyle>
            <a:lvl1pPr algn="r">
              <a:defRPr sz="1200"/>
            </a:lvl1pPr>
          </a:lstStyle>
          <a:p>
            <a:fld id="{D8765554-0E8F-4CE4-A31E-821A8239BEA0}" type="datetimeFigureOut">
              <a:rPr lang="es-ES" smtClean="0"/>
              <a:pPr/>
              <a:t>26/10/2023</a:t>
            </a:fld>
            <a:endParaRPr lang="es-ES"/>
          </a:p>
        </p:txBody>
      </p:sp>
      <p:sp>
        <p:nvSpPr>
          <p:cNvPr id="4" name="3 Marcador de imagen de diapositiva"/>
          <p:cNvSpPr>
            <a:spLocks noGrp="1" noRot="1" noChangeAspect="1"/>
          </p:cNvSpPr>
          <p:nvPr>
            <p:ph type="sldImg" idx="2"/>
          </p:nvPr>
        </p:nvSpPr>
        <p:spPr>
          <a:xfrm>
            <a:off x="836613" y="766763"/>
            <a:ext cx="5426075" cy="3838575"/>
          </a:xfrm>
          <a:prstGeom prst="rect">
            <a:avLst/>
          </a:prstGeom>
          <a:noFill/>
          <a:ln w="12700">
            <a:solidFill>
              <a:prstClr val="black"/>
            </a:solidFill>
          </a:ln>
        </p:spPr>
        <p:txBody>
          <a:bodyPr vert="horz" lIns="94728" tIns="47366" rIns="94728" bIns="47366" rtlCol="0" anchor="ctr"/>
          <a:lstStyle/>
          <a:p>
            <a:endParaRPr lang="es-ES"/>
          </a:p>
        </p:txBody>
      </p:sp>
      <p:sp>
        <p:nvSpPr>
          <p:cNvPr id="5" name="4 Marcador de notas"/>
          <p:cNvSpPr>
            <a:spLocks noGrp="1"/>
          </p:cNvSpPr>
          <p:nvPr>
            <p:ph type="body" sz="quarter" idx="3"/>
          </p:nvPr>
        </p:nvSpPr>
        <p:spPr>
          <a:xfrm>
            <a:off x="709931" y="4861446"/>
            <a:ext cx="5679440" cy="4605576"/>
          </a:xfrm>
          <a:prstGeom prst="rect">
            <a:avLst/>
          </a:prstGeom>
        </p:spPr>
        <p:txBody>
          <a:bodyPr vert="horz" lIns="94728" tIns="47366" rIns="94728" bIns="4736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5" y="9721107"/>
            <a:ext cx="3076363" cy="511730"/>
          </a:xfrm>
          <a:prstGeom prst="rect">
            <a:avLst/>
          </a:prstGeom>
        </p:spPr>
        <p:txBody>
          <a:bodyPr vert="horz" lIns="94728" tIns="47366" rIns="94728" bIns="47366"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4021299" y="9721107"/>
            <a:ext cx="3076363" cy="511730"/>
          </a:xfrm>
          <a:prstGeom prst="rect">
            <a:avLst/>
          </a:prstGeom>
        </p:spPr>
        <p:txBody>
          <a:bodyPr vert="horz" lIns="94728" tIns="47366" rIns="94728" bIns="47366" rtlCol="0" anchor="b"/>
          <a:lstStyle>
            <a:lvl1pPr algn="r">
              <a:defRPr sz="1200"/>
            </a:lvl1pPr>
          </a:lstStyle>
          <a:p>
            <a:fld id="{8450932E-3034-4216-AE30-7FB4483B5DFD}"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1042965" rtl="0" eaLnBrk="1" latinLnBrk="0" hangingPunct="1">
      <a:defRPr sz="1369" kern="1200">
        <a:solidFill>
          <a:schemeClr val="tx1"/>
        </a:solidFill>
        <a:latin typeface="+mn-lt"/>
        <a:ea typeface="+mn-ea"/>
        <a:cs typeface="+mn-cs"/>
      </a:defRPr>
    </a:lvl1pPr>
    <a:lvl2pPr marL="521482" algn="l" defTabSz="1042965" rtl="0" eaLnBrk="1" latinLnBrk="0" hangingPunct="1">
      <a:defRPr sz="1369" kern="1200">
        <a:solidFill>
          <a:schemeClr val="tx1"/>
        </a:solidFill>
        <a:latin typeface="+mn-lt"/>
        <a:ea typeface="+mn-ea"/>
        <a:cs typeface="+mn-cs"/>
      </a:defRPr>
    </a:lvl2pPr>
    <a:lvl3pPr marL="1042965" algn="l" defTabSz="1042965" rtl="0" eaLnBrk="1" latinLnBrk="0" hangingPunct="1">
      <a:defRPr sz="1369" kern="1200">
        <a:solidFill>
          <a:schemeClr val="tx1"/>
        </a:solidFill>
        <a:latin typeface="+mn-lt"/>
        <a:ea typeface="+mn-ea"/>
        <a:cs typeface="+mn-cs"/>
      </a:defRPr>
    </a:lvl3pPr>
    <a:lvl4pPr marL="1564447" algn="l" defTabSz="1042965" rtl="0" eaLnBrk="1" latinLnBrk="0" hangingPunct="1">
      <a:defRPr sz="1369" kern="1200">
        <a:solidFill>
          <a:schemeClr val="tx1"/>
        </a:solidFill>
        <a:latin typeface="+mn-lt"/>
        <a:ea typeface="+mn-ea"/>
        <a:cs typeface="+mn-cs"/>
      </a:defRPr>
    </a:lvl4pPr>
    <a:lvl5pPr marL="2085929" algn="l" defTabSz="1042965" rtl="0" eaLnBrk="1" latinLnBrk="0" hangingPunct="1">
      <a:defRPr sz="1369" kern="1200">
        <a:solidFill>
          <a:schemeClr val="tx1"/>
        </a:solidFill>
        <a:latin typeface="+mn-lt"/>
        <a:ea typeface="+mn-ea"/>
        <a:cs typeface="+mn-cs"/>
      </a:defRPr>
    </a:lvl5pPr>
    <a:lvl6pPr marL="2607412" algn="l" defTabSz="1042965" rtl="0" eaLnBrk="1" latinLnBrk="0" hangingPunct="1">
      <a:defRPr sz="1369" kern="1200">
        <a:solidFill>
          <a:schemeClr val="tx1"/>
        </a:solidFill>
        <a:latin typeface="+mn-lt"/>
        <a:ea typeface="+mn-ea"/>
        <a:cs typeface="+mn-cs"/>
      </a:defRPr>
    </a:lvl6pPr>
    <a:lvl7pPr marL="3128894" algn="l" defTabSz="1042965" rtl="0" eaLnBrk="1" latinLnBrk="0" hangingPunct="1">
      <a:defRPr sz="1369" kern="1200">
        <a:solidFill>
          <a:schemeClr val="tx1"/>
        </a:solidFill>
        <a:latin typeface="+mn-lt"/>
        <a:ea typeface="+mn-ea"/>
        <a:cs typeface="+mn-cs"/>
      </a:defRPr>
    </a:lvl7pPr>
    <a:lvl8pPr marL="3650376" algn="l" defTabSz="1042965" rtl="0" eaLnBrk="1" latinLnBrk="0" hangingPunct="1">
      <a:defRPr sz="1369" kern="1200">
        <a:solidFill>
          <a:schemeClr val="tx1"/>
        </a:solidFill>
        <a:latin typeface="+mn-lt"/>
        <a:ea typeface="+mn-ea"/>
        <a:cs typeface="+mn-cs"/>
      </a:defRPr>
    </a:lvl8pPr>
    <a:lvl9pPr marL="4171859" algn="l" defTabSz="1042965" rtl="0" eaLnBrk="1" latinLnBrk="0" hangingPunct="1">
      <a:defRPr sz="13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36613" y="766763"/>
            <a:ext cx="5426075" cy="3838575"/>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450932E-3034-4216-AE30-7FB4483B5DFD}" type="slidenum">
              <a:rPr lang="es-ES" smtClean="0"/>
              <a:pPr/>
              <a:t>1</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36613" y="766763"/>
            <a:ext cx="5426075" cy="3838575"/>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450932E-3034-4216-AE30-7FB4483B5DFD}" type="slidenum">
              <a:rPr lang="es-ES" smtClean="0"/>
              <a:pPr/>
              <a:t>2</a:t>
            </a:fld>
            <a:endParaRPr lang="es-ES"/>
          </a:p>
        </p:txBody>
      </p:sp>
    </p:spTree>
    <p:extLst>
      <p:ext uri="{BB962C8B-B14F-4D97-AF65-F5344CB8AC3E}">
        <p14:creationId xmlns:p14="http://schemas.microsoft.com/office/powerpoint/2010/main" val="129861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38200" y="766763"/>
            <a:ext cx="5427663" cy="3838575"/>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450932E-3034-4216-AE30-7FB4483B5DFD}" type="slidenum">
              <a:rPr lang="es-ES" smtClean="0"/>
              <a:pPr/>
              <a:t>15</a:t>
            </a:fld>
            <a:endParaRPr lang="es-ES" dirty="0"/>
          </a:p>
        </p:txBody>
      </p:sp>
    </p:spTree>
    <p:extLst>
      <p:ext uri="{BB962C8B-B14F-4D97-AF65-F5344CB8AC3E}">
        <p14:creationId xmlns:p14="http://schemas.microsoft.com/office/powerpoint/2010/main" val="3035877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1 CuadroTexto"/>
          <p:cNvSpPr txBox="1"/>
          <p:nvPr userDrawn="1"/>
        </p:nvSpPr>
        <p:spPr>
          <a:xfrm>
            <a:off x="4835820" y="7185160"/>
            <a:ext cx="1010362" cy="262059"/>
          </a:xfrm>
          <a:prstGeom prst="rect">
            <a:avLst/>
          </a:prstGeom>
          <a:noFill/>
        </p:spPr>
        <p:txBody>
          <a:bodyPr wrap="square" rtlCol="0">
            <a:spAutoFit/>
          </a:bodyPr>
          <a:lstStyle/>
          <a:p>
            <a:pPr algn="ctr"/>
            <a:fld id="{3BC2CBBA-7C39-4C3E-B1A9-46EF01FA7EC8}" type="slidenum">
              <a:rPr lang="es-ES" sz="1103" smtClean="0">
                <a:solidFill>
                  <a:schemeClr val="tx1">
                    <a:lumMod val="65000"/>
                    <a:lumOff val="35000"/>
                  </a:schemeClr>
                </a:solidFill>
                <a:latin typeface="Eras Md BT" pitchFamily="34" charset="0"/>
              </a:rPr>
              <a:pPr algn="ctr"/>
              <a:t>‹Nº›</a:t>
            </a:fld>
            <a:endParaRPr lang="es-ES" sz="1103" dirty="0">
              <a:solidFill>
                <a:schemeClr val="tx1">
                  <a:lumMod val="65000"/>
                  <a:lumOff val="35000"/>
                </a:schemeClr>
              </a:solidFill>
              <a:latin typeface="Eras Md BT" pitchFamily="34" charset="0"/>
            </a:endParaRPr>
          </a:p>
        </p:txBody>
      </p:sp>
    </p:spTree>
    <p:extLst>
      <p:ext uri="{BB962C8B-B14F-4D97-AF65-F5344CB8AC3E}">
        <p14:creationId xmlns:p14="http://schemas.microsoft.com/office/powerpoint/2010/main" val="14738948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25 Rectángulo"/>
          <p:cNvSpPr/>
          <p:nvPr userDrawn="1"/>
        </p:nvSpPr>
        <p:spPr>
          <a:xfrm>
            <a:off x="0" y="0"/>
            <a:ext cx="10691813" cy="5255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a:p>
        </p:txBody>
      </p:sp>
      <p:cxnSp>
        <p:nvCxnSpPr>
          <p:cNvPr id="7" name="6 Conector recto"/>
          <p:cNvCxnSpPr/>
          <p:nvPr userDrawn="1"/>
        </p:nvCxnSpPr>
        <p:spPr>
          <a:xfrm>
            <a:off x="0" y="525553"/>
            <a:ext cx="10691813"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30" name="29 Grupo"/>
          <p:cNvGrpSpPr/>
          <p:nvPr userDrawn="1"/>
        </p:nvGrpSpPr>
        <p:grpSpPr>
          <a:xfrm>
            <a:off x="9697414" y="129903"/>
            <a:ext cx="519663" cy="391530"/>
            <a:chOff x="8388424" y="117821"/>
            <a:chExt cx="444433" cy="355114"/>
          </a:xfrm>
          <a:solidFill>
            <a:srgbClr val="00B050"/>
          </a:solidFill>
        </p:grpSpPr>
        <p:sp>
          <p:nvSpPr>
            <p:cNvPr id="11" name="10 Rectángulo"/>
            <p:cNvSpPr/>
            <p:nvPr userDrawn="1"/>
          </p:nvSpPr>
          <p:spPr>
            <a:xfrm>
              <a:off x="8388424" y="333845"/>
              <a:ext cx="45719" cy="13909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16" name="15 Rectángulo"/>
            <p:cNvSpPr/>
            <p:nvPr userDrawn="1"/>
          </p:nvSpPr>
          <p:spPr>
            <a:xfrm>
              <a:off x="8445229" y="256911"/>
              <a:ext cx="45719" cy="216024"/>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17" name="16 Rectángulo"/>
            <p:cNvSpPr/>
            <p:nvPr userDrawn="1"/>
          </p:nvSpPr>
          <p:spPr>
            <a:xfrm>
              <a:off x="8502034" y="117821"/>
              <a:ext cx="45719" cy="355114"/>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19" name="18 Rectángulo"/>
            <p:cNvSpPr/>
            <p:nvPr userDrawn="1"/>
          </p:nvSpPr>
          <p:spPr>
            <a:xfrm>
              <a:off x="8616725" y="189829"/>
              <a:ext cx="45719" cy="283106"/>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20" name="19 Rectángulo"/>
            <p:cNvSpPr/>
            <p:nvPr userDrawn="1"/>
          </p:nvSpPr>
          <p:spPr>
            <a:xfrm>
              <a:off x="8730335" y="261837"/>
              <a:ext cx="45719" cy="21109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21" name="20 Rectángulo"/>
            <p:cNvSpPr/>
            <p:nvPr userDrawn="1"/>
          </p:nvSpPr>
          <p:spPr>
            <a:xfrm>
              <a:off x="8673530" y="405853"/>
              <a:ext cx="45719" cy="67082"/>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22" name="21 Rectángulo"/>
            <p:cNvSpPr/>
            <p:nvPr userDrawn="1"/>
          </p:nvSpPr>
          <p:spPr>
            <a:xfrm>
              <a:off x="8787138" y="405853"/>
              <a:ext cx="45719" cy="67082"/>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sp>
          <p:nvSpPr>
            <p:cNvPr id="23" name="22 Rectángulo"/>
            <p:cNvSpPr/>
            <p:nvPr userDrawn="1"/>
          </p:nvSpPr>
          <p:spPr>
            <a:xfrm>
              <a:off x="8558839" y="261837"/>
              <a:ext cx="46800" cy="21109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dirty="0"/>
            </a:p>
          </p:txBody>
        </p:sp>
      </p:grpSp>
      <p:cxnSp>
        <p:nvCxnSpPr>
          <p:cNvPr id="25" name="24 Conector recto"/>
          <p:cNvCxnSpPr/>
          <p:nvPr userDrawn="1"/>
        </p:nvCxnSpPr>
        <p:spPr>
          <a:xfrm>
            <a:off x="1857" y="6977319"/>
            <a:ext cx="10691813" cy="0"/>
          </a:xfrm>
          <a:prstGeom prst="line">
            <a:avLst/>
          </a:prstGeom>
          <a:ln w="101600">
            <a:solidFill>
              <a:srgbClr val="00B050"/>
            </a:solidFill>
          </a:ln>
        </p:spPr>
        <p:style>
          <a:lnRef idx="1">
            <a:schemeClr val="accent1"/>
          </a:lnRef>
          <a:fillRef idx="0">
            <a:schemeClr val="accent1"/>
          </a:fillRef>
          <a:effectRef idx="0">
            <a:schemeClr val="accent1"/>
          </a:effectRef>
          <a:fontRef idx="minor">
            <a:schemeClr val="tx1"/>
          </a:fontRef>
        </p:style>
      </p:cxnSp>
      <p:sp>
        <p:nvSpPr>
          <p:cNvPr id="27" name="26 Rectángulo"/>
          <p:cNvSpPr/>
          <p:nvPr userDrawn="1"/>
        </p:nvSpPr>
        <p:spPr>
          <a:xfrm>
            <a:off x="0" y="7035710"/>
            <a:ext cx="10691813" cy="5255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263"/>
          </a:p>
        </p:txBody>
      </p:sp>
      <p:pic>
        <p:nvPicPr>
          <p:cNvPr id="31" name="30 Imagen" descr="Sin título-5.png"/>
          <p:cNvPicPr>
            <a:picLocks noChangeAspect="1"/>
          </p:cNvPicPr>
          <p:nvPr userDrawn="1"/>
        </p:nvPicPr>
        <p:blipFill>
          <a:blip r:embed="rId4" cstate="print"/>
          <a:stretch>
            <a:fillRect/>
          </a:stretch>
        </p:blipFill>
        <p:spPr>
          <a:xfrm>
            <a:off x="9511200" y="7215498"/>
            <a:ext cx="727202" cy="15878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1008126" rtl="0" eaLnBrk="1" latinLnBrk="0" hangingPunct="1">
        <a:spcBef>
          <a:spcPct val="0"/>
        </a:spcBef>
        <a:buNone/>
        <a:defRPr sz="4851" kern="1200">
          <a:solidFill>
            <a:schemeClr val="tx1"/>
          </a:solidFill>
          <a:latin typeface="+mj-lt"/>
          <a:ea typeface="+mj-ea"/>
          <a:cs typeface="+mj-cs"/>
        </a:defRPr>
      </a:lvl1pPr>
    </p:titleStyle>
    <p:bodyStyle>
      <a:lvl1pPr marL="378047" indent="-378047" algn="l" defTabSz="1008126" rtl="0" eaLnBrk="1" latinLnBrk="0" hangingPunct="1">
        <a:spcBef>
          <a:spcPct val="20000"/>
        </a:spcBef>
        <a:buFont typeface="Arial" pitchFamily="34" charset="0"/>
        <a:buChar char="•"/>
        <a:defRPr sz="3528" kern="1200">
          <a:solidFill>
            <a:schemeClr val="tx1"/>
          </a:solidFill>
          <a:latin typeface="+mn-lt"/>
          <a:ea typeface="+mn-ea"/>
          <a:cs typeface="+mn-cs"/>
        </a:defRPr>
      </a:lvl1pPr>
      <a:lvl2pPr marL="819102" indent="-315039" algn="l" defTabSz="1008126" rtl="0" eaLnBrk="1" latinLnBrk="0" hangingPunct="1">
        <a:spcBef>
          <a:spcPct val="20000"/>
        </a:spcBef>
        <a:buFont typeface="Arial" pitchFamily="34" charset="0"/>
        <a:buChar char="–"/>
        <a:defRPr sz="3087" kern="1200">
          <a:solidFill>
            <a:schemeClr val="tx1"/>
          </a:solidFill>
          <a:latin typeface="+mn-lt"/>
          <a:ea typeface="+mn-ea"/>
          <a:cs typeface="+mn-cs"/>
        </a:defRPr>
      </a:lvl2pPr>
      <a:lvl3pPr marL="1260158" indent="-252032" algn="l" defTabSz="1008126" rtl="0" eaLnBrk="1" latinLnBrk="0" hangingPunct="1">
        <a:spcBef>
          <a:spcPct val="20000"/>
        </a:spcBef>
        <a:buFont typeface="Arial" pitchFamily="34" charset="0"/>
        <a:buChar char="•"/>
        <a:defRPr sz="2646" kern="1200">
          <a:solidFill>
            <a:schemeClr val="tx1"/>
          </a:solidFill>
          <a:latin typeface="+mn-lt"/>
          <a:ea typeface="+mn-ea"/>
          <a:cs typeface="+mn-cs"/>
        </a:defRPr>
      </a:lvl3pPr>
      <a:lvl4pPr marL="1764221"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4pPr>
      <a:lvl5pPr marL="2268284"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5pPr>
      <a:lvl6pPr marL="2772347"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6pPr>
      <a:lvl7pPr marL="3276410"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7pPr>
      <a:lvl8pPr marL="3780473"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8pPr>
      <a:lvl9pPr marL="4284536"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9pPr>
    </p:bodyStyle>
    <p:otherStyle>
      <a:defPPr>
        <a:defRPr lang="es-E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18 Imagen" descr="Sin título-3.tif"/>
          <p:cNvPicPr>
            <a:picLocks noChangeAspect="1"/>
          </p:cNvPicPr>
          <p:nvPr/>
        </p:nvPicPr>
        <p:blipFill>
          <a:blip r:embed="rId3" cstate="print"/>
          <a:stretch>
            <a:fillRect/>
          </a:stretch>
        </p:blipFill>
        <p:spPr>
          <a:xfrm>
            <a:off x="4509127" y="1241343"/>
            <a:ext cx="1673559" cy="389825"/>
          </a:xfrm>
          <a:prstGeom prst="rect">
            <a:avLst/>
          </a:prstGeom>
        </p:spPr>
      </p:pic>
      <p:pic>
        <p:nvPicPr>
          <p:cNvPr id="8" name="Imagen 7"/>
          <p:cNvPicPr/>
          <p:nvPr/>
        </p:nvPicPr>
        <p:blipFill>
          <a:blip r:embed="rId4" cstate="print">
            <a:extLst>
              <a:ext uri="{28A0092B-C50C-407E-A947-70E740481C1C}">
                <a14:useLocalDpi xmlns:a14="http://schemas.microsoft.com/office/drawing/2010/main" val="0"/>
              </a:ext>
            </a:extLst>
          </a:blip>
          <a:stretch>
            <a:fillRect/>
          </a:stretch>
        </p:blipFill>
        <p:spPr>
          <a:xfrm>
            <a:off x="4752070" y="4892122"/>
            <a:ext cx="1187672" cy="1179560"/>
          </a:xfrm>
          <a:prstGeom prst="rect">
            <a:avLst/>
          </a:prstGeom>
        </p:spPr>
      </p:pic>
      <p:sp>
        <p:nvSpPr>
          <p:cNvPr id="5" name="6 Rectángulo"/>
          <p:cNvSpPr/>
          <p:nvPr/>
        </p:nvSpPr>
        <p:spPr>
          <a:xfrm>
            <a:off x="1376298" y="2589749"/>
            <a:ext cx="8018608" cy="1390702"/>
          </a:xfrm>
          <a:prstGeom prst="rect">
            <a:avLst/>
          </a:prstGeom>
        </p:spPr>
        <p:txBody>
          <a:bodyPr wrap="square">
            <a:spAutoFit/>
          </a:bodyPr>
          <a:lstStyle/>
          <a:p>
            <a:pPr algn="ctr"/>
            <a:r>
              <a:rPr lang="es-ES" sz="2205" b="1" dirty="0">
                <a:solidFill>
                  <a:schemeClr val="tx1">
                    <a:lumMod val="65000"/>
                    <a:lumOff val="35000"/>
                  </a:schemeClr>
                </a:solidFill>
                <a:latin typeface="Eras Md BT" pitchFamily="34" charset="0"/>
                <a:ea typeface="Noto Sans HK Light" panose="020B0300000000000000" pitchFamily="34" charset="-128"/>
              </a:rPr>
              <a:t>Participación de la población andaluza en el deporte organizado. Perspectiva de género, 2022.</a:t>
            </a:r>
            <a:endParaRPr lang="es-ES" sz="2205" b="1" dirty="0">
              <a:solidFill>
                <a:schemeClr val="tx1">
                  <a:lumMod val="65000"/>
                  <a:lumOff val="35000"/>
                </a:schemeClr>
              </a:solidFill>
              <a:latin typeface="Eras Md BT" pitchFamily="34" charset="0"/>
            </a:endParaRPr>
          </a:p>
          <a:p>
            <a:pPr algn="ctr"/>
            <a:endParaRPr lang="es-ES" sz="2263" b="1" dirty="0">
              <a:solidFill>
                <a:schemeClr val="tx1">
                  <a:lumMod val="65000"/>
                  <a:lumOff val="35000"/>
                </a:schemeClr>
              </a:solidFill>
              <a:latin typeface="Eras Md BT" pitchFamily="34" charset="0"/>
              <a:ea typeface="Noto Sans HK Black" panose="020B0A00000000000000" pitchFamily="34" charset="-128"/>
            </a:endParaRPr>
          </a:p>
          <a:p>
            <a:pPr algn="ctr"/>
            <a:r>
              <a:rPr lang="es-ES_tradnl" sz="1764" dirty="0">
                <a:solidFill>
                  <a:schemeClr val="tx1">
                    <a:lumMod val="65000"/>
                    <a:lumOff val="35000"/>
                  </a:schemeClr>
                </a:solidFill>
                <a:latin typeface="Eras Md BT" pitchFamily="34" charset="0"/>
                <a:ea typeface="Noto Sans HK Black" panose="020B0A00000000000000" pitchFamily="34" charset="-128"/>
              </a:rPr>
              <a:t>Empresa Pública para la Gestión del Turismo y del Deporte de Andalucía S.A.</a:t>
            </a:r>
            <a:endParaRPr lang="es-ES" sz="1764" dirty="0">
              <a:solidFill>
                <a:schemeClr val="tx1">
                  <a:lumMod val="65000"/>
                  <a:lumOff val="35000"/>
                </a:schemeClr>
              </a:solidFill>
              <a:latin typeface="Eras Md B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4 CuadroTexto"/>
          <p:cNvSpPr txBox="1"/>
          <p:nvPr/>
        </p:nvSpPr>
        <p:spPr>
          <a:xfrm>
            <a:off x="737394" y="756294"/>
            <a:ext cx="8597434" cy="400110"/>
          </a:xfrm>
          <a:prstGeom prst="rect">
            <a:avLst/>
          </a:prstGeom>
          <a:noFill/>
        </p:spPr>
        <p:txBody>
          <a:bodyPr wrap="square" rtlCol="0">
            <a:spAutoFit/>
          </a:bodyPr>
          <a:lstStyle/>
          <a:p>
            <a:pPr marL="201276" indent="-201276" algn="just"/>
            <a:r>
              <a:rPr lang="es-ES_tradnl"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4. Licencias federativas en las distintas federaciones deportivas andaluzas.</a:t>
            </a:r>
            <a:endParaRPr lang="es-ES"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endParaRPr>
          </a:p>
        </p:txBody>
      </p:sp>
      <p:sp>
        <p:nvSpPr>
          <p:cNvPr id="3" name="Rectángulo 2"/>
          <p:cNvSpPr/>
          <p:nvPr/>
        </p:nvSpPr>
        <p:spPr>
          <a:xfrm>
            <a:off x="737394" y="1267848"/>
            <a:ext cx="6721475" cy="523220"/>
          </a:xfrm>
          <a:prstGeom prst="rect">
            <a:avLst/>
          </a:prstGeom>
        </p:spPr>
        <p:txBody>
          <a:bodyPr wrap="square">
            <a:spAutoFit/>
          </a:bodyPr>
          <a:lstStyle/>
          <a:p>
            <a:pPr algn="just">
              <a:spcBef>
                <a:spcPts val="662"/>
              </a:spcBef>
              <a:spcAft>
                <a:spcPts val="662"/>
              </a:spcAft>
            </a:pPr>
            <a:r>
              <a:rPr lang="es-ES" sz="1400" b="1" dirty="0">
                <a:solidFill>
                  <a:schemeClr val="tx1">
                    <a:lumMod val="65000"/>
                    <a:lumOff val="35000"/>
                  </a:schemeClr>
                </a:solidFill>
                <a:latin typeface="+mj-lt"/>
                <a:ea typeface="Times New Roman" panose="02020603050405020304" pitchFamily="18" charset="0"/>
                <a:cs typeface="Calibri Light" panose="020F0302020204030204" pitchFamily="34" charset="0"/>
              </a:rPr>
              <a:t>Licencias deportivas en Andalucía por modalidades deportivas en 2022 y evolución desde 2021</a:t>
            </a:r>
          </a:p>
        </p:txBody>
      </p:sp>
      <p:sp>
        <p:nvSpPr>
          <p:cNvPr id="7" name="Rectángulo 6"/>
          <p:cNvSpPr/>
          <p:nvPr/>
        </p:nvSpPr>
        <p:spPr>
          <a:xfrm>
            <a:off x="7722170" y="2628503"/>
            <a:ext cx="2219200" cy="2800767"/>
          </a:xfrm>
          <a:prstGeom prst="rect">
            <a:avLst/>
          </a:prstGeom>
        </p:spPr>
        <p:txBody>
          <a:bodyPr wrap="square">
            <a:spAutoFit/>
          </a:bodyPr>
          <a:lstStyle/>
          <a:p>
            <a:pPr algn="just">
              <a:spcBef>
                <a:spcPts val="662"/>
              </a:spcBef>
              <a:spcAft>
                <a:spcPts val="662"/>
              </a:spcAft>
            </a:pPr>
            <a:r>
              <a:rPr lang="es-ES" sz="1600" dirty="0">
                <a:ea typeface="Times New Roman" panose="02020603050405020304" pitchFamily="18" charset="0"/>
                <a:cs typeface="Calibri Light" panose="020F0302020204030204" pitchFamily="34" charset="0"/>
              </a:rPr>
              <a:t>En Andalucía, las 5 federaciones deportivas más importantes, atendiendo al número de licencias, son </a:t>
            </a:r>
            <a:r>
              <a:rPr lang="es-ES" sz="1600" b="1" dirty="0">
                <a:ea typeface="Times New Roman" panose="02020603050405020304" pitchFamily="18" charset="0"/>
                <a:cs typeface="Calibri Light" panose="020F0302020204030204" pitchFamily="34" charset="0"/>
              </a:rPr>
              <a:t>Fútbol, Caza, Golf, Baloncesto y Montañismo, que suponen el 68,5% del total de licencias deportivas</a:t>
            </a:r>
            <a:r>
              <a:rPr lang="es-ES" sz="1600" b="1" dirty="0">
                <a:solidFill>
                  <a:schemeClr val="tx1">
                    <a:lumMod val="65000"/>
                    <a:lumOff val="35000"/>
                  </a:schemeClr>
                </a:solidFill>
                <a:ea typeface="Times New Roman" panose="02020603050405020304" pitchFamily="18" charset="0"/>
                <a:cs typeface="Calibri Light" panose="020F0302020204030204" pitchFamily="34" charset="0"/>
              </a:rPr>
              <a:t> </a:t>
            </a:r>
            <a:r>
              <a:rPr lang="es-ES" sz="1600" dirty="0">
                <a:ea typeface="Times New Roman" panose="02020603050405020304" pitchFamily="18" charset="0"/>
                <a:cs typeface="Calibri Light" panose="020F0302020204030204" pitchFamily="34" charset="0"/>
              </a:rPr>
              <a:t>de la comunidad autónoma</a:t>
            </a:r>
            <a:r>
              <a:rPr lang="es-ES" sz="1600" dirty="0" smtClean="0">
                <a:ea typeface="Times New Roman" panose="02020603050405020304" pitchFamily="18" charset="0"/>
                <a:cs typeface="Calibri Light" panose="020F0302020204030204" pitchFamily="34" charset="0"/>
              </a:rPr>
              <a:t>.</a:t>
            </a:r>
            <a:endParaRPr lang="es-ES" sz="1600" dirty="0">
              <a:ea typeface="Times New Roman" panose="02020603050405020304" pitchFamily="18" charset="0"/>
              <a:cs typeface="Calibri Light" panose="020F0302020204030204" pitchFamily="34" charset="0"/>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2661247207"/>
              </p:ext>
            </p:extLst>
          </p:nvPr>
        </p:nvGraphicFramePr>
        <p:xfrm>
          <a:off x="737394" y="1980431"/>
          <a:ext cx="6721475" cy="4381500"/>
        </p:xfrm>
        <a:graphic>
          <a:graphicData uri="http://schemas.openxmlformats.org/presentationml/2006/ole">
            <mc:AlternateContent xmlns:mc="http://schemas.openxmlformats.org/markup-compatibility/2006">
              <mc:Choice xmlns:v="urn:schemas-microsoft-com:vml" Requires="v">
                <p:oleObj spid="_x0000_s5172" name="Hoja de cálculo" r:id="rId3" imgW="6720717" imgH="4381630" progId="Excel.Sheet.12">
                  <p:embed/>
                </p:oleObj>
              </mc:Choice>
              <mc:Fallback>
                <p:oleObj name="Hoja de cálculo" r:id="rId3" imgW="6720717" imgH="4381630" progId="Excel.Sheet.12">
                  <p:embed/>
                  <p:pic>
                    <p:nvPicPr>
                      <p:cNvPr id="0" name=""/>
                      <p:cNvPicPr/>
                      <p:nvPr/>
                    </p:nvPicPr>
                    <p:blipFill>
                      <a:blip r:embed="rId4"/>
                      <a:stretch>
                        <a:fillRect/>
                      </a:stretch>
                    </p:blipFill>
                    <p:spPr>
                      <a:xfrm>
                        <a:off x="737394" y="1980431"/>
                        <a:ext cx="6721475" cy="43815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898550" y="828303"/>
            <a:ext cx="8492122" cy="338554"/>
          </a:xfrm>
          <a:prstGeom prst="rect">
            <a:avLst/>
          </a:prstGeom>
          <a:noFill/>
        </p:spPr>
        <p:txBody>
          <a:bodyPr wrap="square" rtlCol="0">
            <a:spAutoFit/>
          </a:bodyPr>
          <a:lstStyle/>
          <a:p>
            <a:pPr marL="201276" indent="-201276" algn="just"/>
            <a:r>
              <a:rPr lang="es-ES_tradnl" sz="16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4.1 Análisis de las federaciones deportivas que tienen más licencias femeninas</a:t>
            </a:r>
            <a:endParaRPr lang="es-ES" sz="1600" b="1" dirty="0">
              <a:solidFill>
                <a:schemeClr val="tx1">
                  <a:lumMod val="65000"/>
                  <a:lumOff val="35000"/>
                </a:schemeClr>
              </a:solidFill>
              <a:latin typeface="+mj-lt"/>
              <a:ea typeface="Noto Sans HK Black" panose="020B0A00000000000000" pitchFamily="34" charset="-128"/>
              <a:cs typeface="Calibri Light" panose="020F0302020204030204" pitchFamily="34" charset="0"/>
            </a:endParaRPr>
          </a:p>
        </p:txBody>
      </p:sp>
      <p:sp>
        <p:nvSpPr>
          <p:cNvPr id="3" name="Rectángulo 2"/>
          <p:cNvSpPr/>
          <p:nvPr/>
        </p:nvSpPr>
        <p:spPr>
          <a:xfrm>
            <a:off x="877294" y="1166795"/>
            <a:ext cx="8534633" cy="2062103"/>
          </a:xfrm>
          <a:prstGeom prst="rect">
            <a:avLst/>
          </a:prstGeom>
        </p:spPr>
        <p:txBody>
          <a:bodyPr wrap="square">
            <a:spAutoFit/>
          </a:bodyPr>
          <a:lstStyle/>
          <a:p>
            <a:pPr algn="just">
              <a:spcBef>
                <a:spcPts val="662"/>
              </a:spcBef>
              <a:spcAft>
                <a:spcPts val="662"/>
              </a:spcAft>
            </a:pPr>
            <a:r>
              <a:rPr lang="es-ES" sz="1600" dirty="0">
                <a:ea typeface="Times New Roman" panose="02020603050405020304" pitchFamily="18" charset="0"/>
                <a:cs typeface="Calibri Light" panose="020F0302020204030204" pitchFamily="34" charset="0"/>
              </a:rPr>
              <a:t>El peso porcentual de la mujer con respecto al hombre, continúa siendo inferior en casi la totalidad de las federaciones deportivas andaluzas, </a:t>
            </a:r>
            <a:r>
              <a:rPr lang="es-ES" sz="1600" b="1" dirty="0">
                <a:ea typeface="Times New Roman" panose="02020603050405020304" pitchFamily="18" charset="0"/>
                <a:cs typeface="Calibri Light" panose="020F0302020204030204" pitchFamily="34" charset="0"/>
              </a:rPr>
              <a:t>solo hay cuatro federaciones con más licencias deportivas femeninas que masculinas</a:t>
            </a:r>
            <a:r>
              <a:rPr lang="es-ES" sz="1600" dirty="0">
                <a:ea typeface="Times New Roman" panose="02020603050405020304" pitchFamily="18" charset="0"/>
                <a:cs typeface="Calibri Light" panose="020F0302020204030204" pitchFamily="34" charset="0"/>
              </a:rPr>
              <a:t>: </a:t>
            </a:r>
            <a:r>
              <a:rPr lang="es-ES" sz="1600" b="1" dirty="0">
                <a:ea typeface="Times New Roman" panose="02020603050405020304" pitchFamily="18" charset="0"/>
                <a:cs typeface="Calibri Light" panose="020F0302020204030204" pitchFamily="34" charset="0"/>
              </a:rPr>
              <a:t>Gimnasia, Voleibol, Patinaje e Hípica</a:t>
            </a:r>
            <a:r>
              <a:rPr lang="es-ES" sz="1600" dirty="0">
                <a:ea typeface="Times New Roman" panose="02020603050405020304" pitchFamily="18" charset="0"/>
                <a:cs typeface="Calibri Light" panose="020F0302020204030204" pitchFamily="34" charset="0"/>
              </a:rPr>
              <a:t>. En el caso de la Federación Andaluza de Gimnasia, el 95,3% de las licencias deportivas son de mujeres. En el resto de las federaciones analizadas, la mayoría de deportistas son hombres, el caso más extremo lo presenta la Federación Andaluza de Caza, donde el 99,1% de las licencias son masculinas. Con respecto a los datos obtenidos en 2021 cabe destacar </a:t>
            </a:r>
            <a:r>
              <a:rPr lang="es-ES" sz="1600" dirty="0">
                <a:solidFill>
                  <a:schemeClr val="tx1">
                    <a:lumMod val="65000"/>
                    <a:lumOff val="35000"/>
                  </a:schemeClr>
                </a:solidFill>
                <a:ea typeface="Times New Roman" panose="02020603050405020304" pitchFamily="18" charset="0"/>
                <a:cs typeface="Calibri Light" panose="020F0302020204030204" pitchFamily="34" charset="0"/>
              </a:rPr>
              <a:t>que </a:t>
            </a:r>
            <a:r>
              <a:rPr lang="es-ES" sz="1600" b="1" dirty="0">
                <a:ea typeface="Times New Roman" panose="02020603050405020304" pitchFamily="18" charset="0"/>
                <a:cs typeface="Calibri Light" panose="020F0302020204030204" pitchFamily="34" charset="0"/>
              </a:rPr>
              <a:t>disminuye la brecha de género en más de diez puntos porcentuales en las federaciones de Remo, Motonáutica, Pádel y Billar</a:t>
            </a:r>
            <a:r>
              <a:rPr lang="es-ES" sz="1600" dirty="0">
                <a:ea typeface="Times New Roman" panose="02020603050405020304" pitchFamily="18" charset="0"/>
                <a:cs typeface="Calibri Light" panose="020F0302020204030204" pitchFamily="34" charset="0"/>
              </a:rPr>
              <a:t>.</a:t>
            </a:r>
          </a:p>
        </p:txBody>
      </p:sp>
      <p:sp>
        <p:nvSpPr>
          <p:cNvPr id="8" name="Rectángulo 7"/>
          <p:cNvSpPr/>
          <p:nvPr/>
        </p:nvSpPr>
        <p:spPr>
          <a:xfrm>
            <a:off x="1960547" y="3250026"/>
            <a:ext cx="6410636" cy="307777"/>
          </a:xfrm>
          <a:prstGeom prst="rect">
            <a:avLst/>
          </a:prstGeom>
        </p:spPr>
        <p:txBody>
          <a:bodyPr wrap="square">
            <a:spAutoFit/>
          </a:bodyPr>
          <a:lstStyle/>
          <a:p>
            <a:pPr algn="ctr"/>
            <a:r>
              <a:rPr lang="es-ES" sz="1400" b="1" dirty="0">
                <a:solidFill>
                  <a:schemeClr val="tx1">
                    <a:lumMod val="65000"/>
                    <a:lumOff val="35000"/>
                  </a:schemeClr>
                </a:solidFill>
                <a:latin typeface="+mj-lt"/>
                <a:cs typeface="Calibri Light" panose="020F0302020204030204" pitchFamily="34" charset="0"/>
              </a:rPr>
              <a:t>Federaciones deportivas que tienen más licencias femeninas, 2022</a:t>
            </a:r>
          </a:p>
        </p:txBody>
      </p:sp>
      <p:sp>
        <p:nvSpPr>
          <p:cNvPr id="11" name="Rectángulo 10"/>
          <p:cNvSpPr/>
          <p:nvPr/>
        </p:nvSpPr>
        <p:spPr>
          <a:xfrm>
            <a:off x="2070419" y="6444927"/>
            <a:ext cx="6148381" cy="369332"/>
          </a:xfrm>
          <a:prstGeom prst="rect">
            <a:avLst/>
          </a:prstGeom>
        </p:spPr>
        <p:txBody>
          <a:bodyPr wrap="square">
            <a:spAutoFit/>
          </a:bodyPr>
          <a:lstStyle/>
          <a:p>
            <a:pPr lvl="0" algn="just"/>
            <a:r>
              <a:rPr lang="es-ES" sz="900" dirty="0">
                <a:solidFill>
                  <a:prstClr val="black">
                    <a:lumMod val="65000"/>
                    <a:lumOff val="35000"/>
                  </a:prstClr>
                </a:solidFill>
                <a:cs typeface="Calibri Light" panose="020F0302020204030204" pitchFamily="34" charset="0"/>
              </a:rPr>
              <a:t>Fuente: ODA. Empresa Pública para la Gestión del Turismo y del Deporte de Andalucía, a partir de los datos de la Consejería de Turismo, Cultura y Deporte.</a:t>
            </a:r>
          </a:p>
        </p:txBody>
      </p:sp>
      <p:graphicFrame>
        <p:nvGraphicFramePr>
          <p:cNvPr id="9" name="2 Gráfico"/>
          <p:cNvGraphicFramePr>
            <a:graphicFrameLocks/>
          </p:cNvGraphicFramePr>
          <p:nvPr>
            <p:extLst>
              <p:ext uri="{D42A27DB-BD31-4B8C-83A1-F6EECF244321}">
                <p14:modId xmlns:p14="http://schemas.microsoft.com/office/powerpoint/2010/main" val="497155755"/>
              </p:ext>
            </p:extLst>
          </p:nvPr>
        </p:nvGraphicFramePr>
        <p:xfrm>
          <a:off x="1960547" y="3598136"/>
          <a:ext cx="6148381" cy="26974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CuadroTexto"/>
          <p:cNvSpPr txBox="1"/>
          <p:nvPr/>
        </p:nvSpPr>
        <p:spPr>
          <a:xfrm>
            <a:off x="809402" y="850134"/>
            <a:ext cx="8492122" cy="400110"/>
          </a:xfrm>
          <a:prstGeom prst="rect">
            <a:avLst/>
          </a:prstGeom>
          <a:noFill/>
        </p:spPr>
        <p:txBody>
          <a:bodyPr wrap="square" rtlCol="0">
            <a:spAutoFit/>
          </a:bodyPr>
          <a:lstStyle/>
          <a:p>
            <a:pPr marL="201276" indent="-201276" algn="just"/>
            <a:r>
              <a:rPr lang="es-ES_tradnl"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5. Clubes deportivos en Andalucía en 2022.</a:t>
            </a:r>
            <a:endParaRPr lang="es-ES"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endParaRPr>
          </a:p>
        </p:txBody>
      </p:sp>
      <p:sp>
        <p:nvSpPr>
          <p:cNvPr id="7" name="Rectángulo 6"/>
          <p:cNvSpPr/>
          <p:nvPr/>
        </p:nvSpPr>
        <p:spPr>
          <a:xfrm>
            <a:off x="1025426" y="1452157"/>
            <a:ext cx="4792216" cy="523220"/>
          </a:xfrm>
          <a:prstGeom prst="rect">
            <a:avLst/>
          </a:prstGeom>
        </p:spPr>
        <p:txBody>
          <a:bodyPr wrap="square">
            <a:spAutoFit/>
          </a:bodyPr>
          <a:lstStyle/>
          <a:p>
            <a:pPr algn="just"/>
            <a:r>
              <a:rPr lang="es-ES" sz="1400" b="1" dirty="0">
                <a:solidFill>
                  <a:schemeClr val="tx1">
                    <a:lumMod val="65000"/>
                    <a:lumOff val="35000"/>
                  </a:schemeClr>
                </a:solidFill>
                <a:latin typeface="+mj-lt"/>
                <a:cs typeface="Calibri Light" panose="020F0302020204030204" pitchFamily="34" charset="0"/>
              </a:rPr>
              <a:t>Distribución de clubes deportivos por comunidades autónomas en 2022 y evolución desde 2021</a:t>
            </a:r>
          </a:p>
        </p:txBody>
      </p:sp>
      <p:sp>
        <p:nvSpPr>
          <p:cNvPr id="9" name="Rectángulo 8"/>
          <p:cNvSpPr/>
          <p:nvPr/>
        </p:nvSpPr>
        <p:spPr>
          <a:xfrm>
            <a:off x="6137994" y="2916535"/>
            <a:ext cx="3456384" cy="2554545"/>
          </a:xfrm>
          <a:prstGeom prst="rect">
            <a:avLst/>
          </a:prstGeom>
        </p:spPr>
        <p:txBody>
          <a:bodyPr wrap="square">
            <a:spAutoFit/>
          </a:bodyPr>
          <a:lstStyle/>
          <a:p>
            <a:pPr algn="just">
              <a:spcBef>
                <a:spcPts val="662"/>
              </a:spcBef>
            </a:pPr>
            <a:r>
              <a:rPr lang="es-ES" sz="1600" dirty="0">
                <a:ea typeface="Times New Roman" panose="02020603050405020304" pitchFamily="18" charset="0"/>
                <a:cs typeface="Calibri Light" panose="020F0302020204030204" pitchFamily="34" charset="0"/>
              </a:rPr>
              <a:t>Andalucía continúa siendo la </a:t>
            </a:r>
            <a:r>
              <a:rPr lang="es-ES" sz="1600" b="1" dirty="0">
                <a:ea typeface="Times New Roman" panose="02020603050405020304" pitchFamily="18" charset="0"/>
                <a:cs typeface="Calibri Light" panose="020F0302020204030204" pitchFamily="34" charset="0"/>
              </a:rPr>
              <a:t>comunidad autónoma con mayor número de clubes deportivos federados</a:t>
            </a:r>
            <a:r>
              <a:rPr lang="es-ES" sz="1600" dirty="0">
                <a:ea typeface="Times New Roman" panose="02020603050405020304" pitchFamily="18" charset="0"/>
                <a:cs typeface="Calibri Light" panose="020F0302020204030204" pitchFamily="34" charset="0"/>
              </a:rPr>
              <a:t>, con un total de </a:t>
            </a:r>
            <a:r>
              <a:rPr lang="es-ES" sz="1600" b="1" dirty="0">
                <a:ea typeface="Times New Roman" panose="02020603050405020304" pitchFamily="18" charset="0"/>
                <a:cs typeface="Calibri Light" panose="020F0302020204030204" pitchFamily="34" charset="0"/>
              </a:rPr>
              <a:t>12.550</a:t>
            </a:r>
            <a:r>
              <a:rPr lang="es-ES" sz="1600" dirty="0">
                <a:ea typeface="Times New Roman" panose="02020603050405020304" pitchFamily="18" charset="0"/>
                <a:cs typeface="Calibri Light" panose="020F0302020204030204" pitchFamily="34" charset="0"/>
              </a:rPr>
              <a:t> entidades, el </a:t>
            </a:r>
            <a:r>
              <a:rPr lang="es-ES" sz="1600" b="1" dirty="0">
                <a:ea typeface="Times New Roman" panose="02020603050405020304" pitchFamily="18" charset="0"/>
                <a:cs typeface="Calibri Light" panose="020F0302020204030204" pitchFamily="34" charset="0"/>
              </a:rPr>
              <a:t>16,4% del total de clubes del conjunto nacional</a:t>
            </a:r>
            <a:r>
              <a:rPr lang="es-ES" sz="1600" dirty="0">
                <a:ea typeface="Times New Roman" panose="02020603050405020304" pitchFamily="18" charset="0"/>
                <a:cs typeface="Calibri Light" panose="020F0302020204030204" pitchFamily="34" charset="0"/>
              </a:rPr>
              <a:t>. Esta cifra supone un aumento de 4,4 puntos porcentuales respecto a 2021 y la recuperación de las cifras alcanzadas antes del </a:t>
            </a:r>
            <a:r>
              <a:rPr lang="es-ES" sz="1600" dirty="0" smtClean="0">
                <a:ea typeface="Times New Roman" panose="02020603050405020304" pitchFamily="18" charset="0"/>
                <a:cs typeface="Calibri Light" panose="020F0302020204030204" pitchFamily="34" charset="0"/>
              </a:rPr>
              <a:t>Covid-19</a:t>
            </a:r>
            <a:r>
              <a:rPr lang="es-ES" sz="1600" dirty="0">
                <a:ea typeface="Times New Roman" panose="02020603050405020304" pitchFamily="18" charset="0"/>
                <a:cs typeface="Calibri Light" panose="020F0302020204030204" pitchFamily="34" charset="0"/>
              </a:rPr>
              <a:t>.</a:t>
            </a:r>
          </a:p>
        </p:txBody>
      </p:sp>
      <p:graphicFrame>
        <p:nvGraphicFramePr>
          <p:cNvPr id="4" name="Objeto 3"/>
          <p:cNvGraphicFramePr>
            <a:graphicFrameLocks noChangeAspect="1"/>
          </p:cNvGraphicFramePr>
          <p:nvPr>
            <p:extLst>
              <p:ext uri="{D42A27DB-BD31-4B8C-83A1-F6EECF244321}">
                <p14:modId xmlns:p14="http://schemas.microsoft.com/office/powerpoint/2010/main" val="3567725249"/>
              </p:ext>
            </p:extLst>
          </p:nvPr>
        </p:nvGraphicFramePr>
        <p:xfrm>
          <a:off x="1027435" y="1975377"/>
          <a:ext cx="4724400" cy="4770437"/>
        </p:xfrm>
        <a:graphic>
          <a:graphicData uri="http://schemas.openxmlformats.org/presentationml/2006/ole">
            <mc:AlternateContent xmlns:mc="http://schemas.openxmlformats.org/markup-compatibility/2006">
              <mc:Choice xmlns:v="urn:schemas-microsoft-com:vml" Requires="v">
                <p:oleObj spid="_x0000_s6195" name="Hoja de cálculo" r:id="rId3" imgW="4724412" imgH="4770078" progId="Excel.Sheet.12">
                  <p:embed/>
                </p:oleObj>
              </mc:Choice>
              <mc:Fallback>
                <p:oleObj name="Hoja de cálculo" r:id="rId3" imgW="4724412" imgH="4770078" progId="Excel.Sheet.12">
                  <p:embed/>
                  <p:pic>
                    <p:nvPicPr>
                      <p:cNvPr id="0" name=""/>
                      <p:cNvPicPr/>
                      <p:nvPr/>
                    </p:nvPicPr>
                    <p:blipFill>
                      <a:blip r:embed="rId4"/>
                      <a:stretch>
                        <a:fillRect/>
                      </a:stretch>
                    </p:blipFill>
                    <p:spPr>
                      <a:xfrm>
                        <a:off x="1027435" y="1975377"/>
                        <a:ext cx="4724400" cy="4770437"/>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737394" y="700187"/>
            <a:ext cx="8492122" cy="338554"/>
          </a:xfrm>
          <a:prstGeom prst="rect">
            <a:avLst/>
          </a:prstGeom>
          <a:noFill/>
        </p:spPr>
        <p:txBody>
          <a:bodyPr wrap="square" rtlCol="0">
            <a:spAutoFit/>
          </a:bodyPr>
          <a:lstStyle/>
          <a:p>
            <a:pPr marL="201276" indent="-201276" algn="just"/>
            <a:r>
              <a:rPr lang="es-ES_tradnl" sz="16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5.1 Clubes deportivos en Andalucía por modalidades deportivas</a:t>
            </a:r>
            <a:endParaRPr lang="es-ES" sz="1600" b="1" dirty="0">
              <a:solidFill>
                <a:schemeClr val="tx1">
                  <a:lumMod val="65000"/>
                  <a:lumOff val="35000"/>
                </a:schemeClr>
              </a:solidFill>
              <a:latin typeface="+mj-lt"/>
              <a:ea typeface="Noto Sans HK Black" panose="020B0A00000000000000" pitchFamily="34" charset="-128"/>
              <a:cs typeface="Calibri Light" panose="020F0302020204030204" pitchFamily="34" charset="0"/>
            </a:endParaRPr>
          </a:p>
        </p:txBody>
      </p:sp>
      <p:sp>
        <p:nvSpPr>
          <p:cNvPr id="2" name="Rectángulo 1"/>
          <p:cNvSpPr/>
          <p:nvPr/>
        </p:nvSpPr>
        <p:spPr>
          <a:xfrm>
            <a:off x="767285" y="1109131"/>
            <a:ext cx="6160254" cy="307777"/>
          </a:xfrm>
          <a:prstGeom prst="rect">
            <a:avLst/>
          </a:prstGeom>
        </p:spPr>
        <p:txBody>
          <a:bodyPr wrap="square">
            <a:spAutoFit/>
          </a:bodyPr>
          <a:lstStyle/>
          <a:p>
            <a:pPr algn="just">
              <a:spcBef>
                <a:spcPts val="662"/>
              </a:spcBef>
              <a:spcAft>
                <a:spcPts val="662"/>
              </a:spcAft>
            </a:pPr>
            <a:r>
              <a:rPr lang="es-ES" sz="1400" b="1" dirty="0">
                <a:solidFill>
                  <a:schemeClr val="tx1">
                    <a:lumMod val="65000"/>
                    <a:lumOff val="35000"/>
                  </a:schemeClr>
                </a:solidFill>
                <a:ea typeface="Times New Roman" panose="02020603050405020304" pitchFamily="18" charset="0"/>
                <a:cs typeface="Calibri Light" panose="020F0302020204030204" pitchFamily="34" charset="0"/>
              </a:rPr>
              <a:t>Número de clubes por federación deportiva en 2022 y evolución desde 2021</a:t>
            </a:r>
          </a:p>
        </p:txBody>
      </p:sp>
      <p:sp>
        <p:nvSpPr>
          <p:cNvPr id="9" name="Rectángulo 8"/>
          <p:cNvSpPr/>
          <p:nvPr/>
        </p:nvSpPr>
        <p:spPr>
          <a:xfrm>
            <a:off x="7362130" y="2484487"/>
            <a:ext cx="2448272" cy="2800767"/>
          </a:xfrm>
          <a:prstGeom prst="rect">
            <a:avLst/>
          </a:prstGeom>
        </p:spPr>
        <p:txBody>
          <a:bodyPr wrap="square">
            <a:spAutoFit/>
          </a:bodyPr>
          <a:lstStyle/>
          <a:p>
            <a:pPr algn="just">
              <a:spcBef>
                <a:spcPts val="662"/>
              </a:spcBef>
            </a:pPr>
            <a:r>
              <a:rPr lang="es-ES" sz="1600" dirty="0">
                <a:ea typeface="Times New Roman" panose="02020603050405020304" pitchFamily="18" charset="0"/>
                <a:cs typeface="Calibri Light" panose="020F0302020204030204" pitchFamily="34" charset="0"/>
              </a:rPr>
              <a:t>Las federaciones deportivas andaluzas con </a:t>
            </a:r>
            <a:r>
              <a:rPr lang="es-ES" sz="1600" b="1" dirty="0">
                <a:ea typeface="Times New Roman" panose="02020603050405020304" pitchFamily="18" charset="0"/>
                <a:cs typeface="Calibri Light" panose="020F0302020204030204" pitchFamily="34" charset="0"/>
              </a:rPr>
              <a:t>mayor número de clubes en 2022 son Fútbol (5.648), Caza (1.299) y Ciclismo (636). </a:t>
            </a:r>
            <a:r>
              <a:rPr lang="es-ES" sz="1600" dirty="0">
                <a:ea typeface="Times New Roman" panose="02020603050405020304" pitchFamily="18" charset="0"/>
                <a:cs typeface="Calibri Light" panose="020F0302020204030204" pitchFamily="34" charset="0"/>
              </a:rPr>
              <a:t>Durante este año, aumenta el número de clubes de 38 modalidades deportivas, se mantiene en 11 y disminuye en 15.</a:t>
            </a:r>
          </a:p>
        </p:txBody>
      </p:sp>
      <p:graphicFrame>
        <p:nvGraphicFramePr>
          <p:cNvPr id="6" name="Objeto 5"/>
          <p:cNvGraphicFramePr>
            <a:graphicFrameLocks noChangeAspect="1"/>
          </p:cNvGraphicFramePr>
          <p:nvPr>
            <p:extLst>
              <p:ext uri="{D42A27DB-BD31-4B8C-83A1-F6EECF244321}">
                <p14:modId xmlns:p14="http://schemas.microsoft.com/office/powerpoint/2010/main" val="556345425"/>
              </p:ext>
            </p:extLst>
          </p:nvPr>
        </p:nvGraphicFramePr>
        <p:xfrm>
          <a:off x="703187" y="1416908"/>
          <a:ext cx="6180138" cy="5486400"/>
        </p:xfrm>
        <a:graphic>
          <a:graphicData uri="http://schemas.openxmlformats.org/presentationml/2006/ole">
            <mc:AlternateContent xmlns:mc="http://schemas.openxmlformats.org/markup-compatibility/2006">
              <mc:Choice xmlns:v="urn:schemas-microsoft-com:vml" Requires="v">
                <p:oleObj spid="_x0000_s7218" name="Hoja de cálculo" r:id="rId3" imgW="6179870" imgH="5486306" progId="Excel.Sheet.12">
                  <p:embed/>
                </p:oleObj>
              </mc:Choice>
              <mc:Fallback>
                <p:oleObj name="Hoja de cálculo" r:id="rId3" imgW="6179870" imgH="5486306" progId="Excel.Sheet.12">
                  <p:embed/>
                  <p:pic>
                    <p:nvPicPr>
                      <p:cNvPr id="0" name=""/>
                      <p:cNvPicPr/>
                      <p:nvPr/>
                    </p:nvPicPr>
                    <p:blipFill>
                      <a:blip r:embed="rId4"/>
                      <a:stretch>
                        <a:fillRect/>
                      </a:stretch>
                    </p:blipFill>
                    <p:spPr>
                      <a:xfrm>
                        <a:off x="703187" y="1416908"/>
                        <a:ext cx="6180138" cy="54864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901365" y="900311"/>
            <a:ext cx="8492122" cy="440570"/>
          </a:xfrm>
          <a:prstGeom prst="rect">
            <a:avLst/>
          </a:prstGeom>
          <a:noFill/>
        </p:spPr>
        <p:txBody>
          <a:bodyPr wrap="square" rtlCol="0">
            <a:spAutoFit/>
          </a:bodyPr>
          <a:lstStyle/>
          <a:p>
            <a:pPr marL="201276" indent="-201276" algn="just"/>
            <a:r>
              <a:rPr lang="es-ES_tradnl"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6.</a:t>
            </a:r>
            <a:r>
              <a:rPr lang="es-ES_tradnl" sz="2263" b="1" dirty="0">
                <a:solidFill>
                  <a:schemeClr val="tx1">
                    <a:lumMod val="65000"/>
                    <a:lumOff val="35000"/>
                  </a:schemeClr>
                </a:solidFill>
                <a:latin typeface="Calibri Light" panose="020F0302020204030204" pitchFamily="34" charset="0"/>
                <a:ea typeface="Noto Sans HK Black" panose="020B0A00000000000000" pitchFamily="34" charset="-128"/>
                <a:cs typeface="Calibri Light" panose="020F0302020204030204" pitchFamily="34" charset="0"/>
              </a:rPr>
              <a:t> </a:t>
            </a:r>
            <a:r>
              <a:rPr lang="es-ES_tradnl"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Resultados</a:t>
            </a:r>
            <a:r>
              <a:rPr lang="es-ES_tradnl" sz="2263" b="1" dirty="0">
                <a:solidFill>
                  <a:schemeClr val="tx1">
                    <a:lumMod val="65000"/>
                    <a:lumOff val="35000"/>
                  </a:schemeClr>
                </a:solidFill>
                <a:latin typeface="Calibri Light" panose="020F0302020204030204" pitchFamily="34" charset="0"/>
                <a:ea typeface="Noto Sans HK Black" panose="020B0A00000000000000" pitchFamily="34" charset="-128"/>
                <a:cs typeface="Calibri Light" panose="020F0302020204030204" pitchFamily="34" charset="0"/>
              </a:rPr>
              <a:t> </a:t>
            </a:r>
            <a:r>
              <a:rPr lang="es-ES_tradnl"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más relevantes.</a:t>
            </a:r>
            <a:endParaRPr lang="es-ES"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endParaRPr>
          </a:p>
        </p:txBody>
      </p:sp>
      <p:sp>
        <p:nvSpPr>
          <p:cNvPr id="8" name="Rectángulo 7"/>
          <p:cNvSpPr/>
          <p:nvPr/>
        </p:nvSpPr>
        <p:spPr>
          <a:xfrm>
            <a:off x="901365" y="1620391"/>
            <a:ext cx="8492122" cy="4996240"/>
          </a:xfrm>
          <a:prstGeom prst="rect">
            <a:avLst/>
          </a:prstGeom>
        </p:spPr>
        <p:txBody>
          <a:bodyPr wrap="square">
            <a:spAutoFit/>
          </a:bodyPr>
          <a:lstStyle/>
          <a:p>
            <a:pPr marL="378047" indent="-378047" algn="just">
              <a:spcBef>
                <a:spcPts val="662"/>
              </a:spcBef>
              <a:spcAft>
                <a:spcPts val="662"/>
              </a:spcAft>
              <a:buFont typeface="Symbol" panose="05050102010706020507" pitchFamily="18" charset="2"/>
              <a:buChar char=""/>
            </a:pPr>
            <a:r>
              <a:rPr lang="es-ES" sz="1600" dirty="0">
                <a:ea typeface="Times New Roman" panose="02020603050405020304" pitchFamily="18" charset="0"/>
                <a:cs typeface="Calibri Light" panose="020F0302020204030204" pitchFamily="34" charset="0"/>
              </a:rPr>
              <a:t>En 2022, el número total de </a:t>
            </a:r>
            <a:r>
              <a:rPr lang="es-ES" sz="1600" b="1" dirty="0">
                <a:ea typeface="Times New Roman" panose="02020603050405020304" pitchFamily="18" charset="0"/>
                <a:cs typeface="Calibri Light" panose="020F0302020204030204" pitchFamily="34" charset="0"/>
              </a:rPr>
              <a:t>licencias deportivas federadas </a:t>
            </a:r>
            <a:r>
              <a:rPr lang="es-ES" sz="1600" dirty="0">
                <a:ea typeface="Times New Roman" panose="02020603050405020304" pitchFamily="18" charset="0"/>
                <a:cs typeface="Calibri Light" panose="020F0302020204030204" pitchFamily="34" charset="0"/>
              </a:rPr>
              <a:t>registradas en Andalucía asciende a </a:t>
            </a:r>
            <a:r>
              <a:rPr lang="es-ES" sz="1600" b="1" dirty="0">
                <a:ea typeface="Times New Roman" panose="02020603050405020304" pitchFamily="18" charset="0"/>
                <a:cs typeface="Calibri Light" panose="020F0302020204030204" pitchFamily="34" charset="0"/>
              </a:rPr>
              <a:t>587.463</a:t>
            </a:r>
            <a:r>
              <a:rPr lang="es-ES" sz="1600" dirty="0">
                <a:ea typeface="Times New Roman" panose="02020603050405020304" pitchFamily="18" charset="0"/>
                <a:cs typeface="Calibri Light" panose="020F0302020204030204" pitchFamily="34" charset="0"/>
              </a:rPr>
              <a:t>, cifra que supone un aumento del </a:t>
            </a:r>
            <a:r>
              <a:rPr lang="es-ES" sz="1600" b="1" dirty="0">
                <a:ea typeface="Times New Roman" panose="02020603050405020304" pitchFamily="18" charset="0"/>
                <a:cs typeface="Calibri Light" panose="020F0302020204030204" pitchFamily="34" charset="0"/>
              </a:rPr>
              <a:t>+6,8% </a:t>
            </a:r>
            <a:r>
              <a:rPr lang="es-ES" sz="1600" dirty="0">
                <a:ea typeface="Times New Roman" panose="02020603050405020304" pitchFamily="18" charset="0"/>
                <a:cs typeface="Calibri Light" panose="020F0302020204030204" pitchFamily="34" charset="0"/>
              </a:rPr>
              <a:t>con respecto a </a:t>
            </a:r>
            <a:r>
              <a:rPr lang="es-ES" sz="1600" dirty="0" smtClean="0">
                <a:ea typeface="Times New Roman" panose="02020603050405020304" pitchFamily="18" charset="0"/>
                <a:cs typeface="Calibri Light" panose="020F0302020204030204" pitchFamily="34" charset="0"/>
              </a:rPr>
              <a:t>2021 </a:t>
            </a:r>
            <a:r>
              <a:rPr lang="es-ES" sz="1600" dirty="0">
                <a:ea typeface="Times New Roman" panose="02020603050405020304" pitchFamily="18" charset="0"/>
                <a:cs typeface="Calibri Light" panose="020F0302020204030204" pitchFamily="34" charset="0"/>
              </a:rPr>
              <a:t>e indica que el ritmo de </a:t>
            </a:r>
            <a:r>
              <a:rPr lang="es-ES" sz="1600" b="1" dirty="0">
                <a:ea typeface="Times New Roman" panose="02020603050405020304" pitchFamily="18" charset="0"/>
                <a:cs typeface="Calibri Light" panose="020F0302020204030204" pitchFamily="34" charset="0"/>
              </a:rPr>
              <a:t>crecimiento en el número de licencias es superior al que se registraba antes de la crisis COVID-19</a:t>
            </a:r>
            <a:r>
              <a:rPr lang="es-ES" sz="1600" dirty="0">
                <a:ea typeface="Times New Roman" panose="02020603050405020304" pitchFamily="18" charset="0"/>
                <a:cs typeface="Calibri Light" panose="020F0302020204030204" pitchFamily="34" charset="0"/>
              </a:rPr>
              <a:t>. Cabe destacar un aumento importante de licencias entre los deportistas menores de 18 años.</a:t>
            </a:r>
          </a:p>
          <a:p>
            <a:pPr marL="378047" indent="-378047" algn="just">
              <a:spcBef>
                <a:spcPts val="662"/>
              </a:spcBef>
              <a:spcAft>
                <a:spcPts val="662"/>
              </a:spcAft>
              <a:buFont typeface="Symbol" panose="05050102010706020507" pitchFamily="18" charset="2"/>
              <a:buChar char=""/>
            </a:pPr>
            <a:r>
              <a:rPr lang="es-ES" sz="1600" dirty="0">
                <a:solidFill>
                  <a:srgbClr val="000000"/>
                </a:solidFill>
                <a:ea typeface="Times New Roman" panose="02020603050405020304" pitchFamily="18" charset="0"/>
                <a:cs typeface="Calibri Light" panose="020F0302020204030204" pitchFamily="34" charset="0"/>
              </a:rPr>
              <a:t>Con respecto al resto de comunidades autónomas, en términos absolutos, </a:t>
            </a:r>
            <a:r>
              <a:rPr lang="es-ES" sz="1600" b="1" dirty="0">
                <a:ea typeface="Times New Roman" panose="02020603050405020304" pitchFamily="18" charset="0"/>
                <a:cs typeface="Calibri Light" panose="020F0302020204030204" pitchFamily="34" charset="0"/>
              </a:rPr>
              <a:t>Andalucía se mantiene como la segunda con mayor número de licencias deportivas y la primera en número de clubes deportivos federados</a:t>
            </a:r>
            <a:r>
              <a:rPr lang="es-ES" sz="1600" dirty="0">
                <a:solidFill>
                  <a:srgbClr val="000000"/>
                </a:solidFill>
                <a:ea typeface="Times New Roman" panose="02020603050405020304" pitchFamily="18" charset="0"/>
                <a:cs typeface="Calibri Light" panose="020F0302020204030204" pitchFamily="34" charset="0"/>
              </a:rPr>
              <a:t>. Crece el número de licencias en todas las comunidades autónomas.</a:t>
            </a:r>
          </a:p>
          <a:p>
            <a:pPr marL="378047" indent="-378047" algn="just">
              <a:spcBef>
                <a:spcPts val="662"/>
              </a:spcBef>
              <a:spcAft>
                <a:spcPts val="662"/>
              </a:spcAft>
              <a:buFont typeface="Symbol" panose="05050102010706020507" pitchFamily="18" charset="2"/>
              <a:buChar char=""/>
            </a:pPr>
            <a:r>
              <a:rPr lang="es-ES" sz="1600" b="1" dirty="0">
                <a:ea typeface="Times New Roman" panose="02020603050405020304" pitchFamily="18" charset="0"/>
                <a:cs typeface="Calibri Light" panose="020F0302020204030204" pitchFamily="34" charset="0"/>
              </a:rPr>
              <a:t>Se reduce en dos puntos porcentuales la brecha de género</a:t>
            </a:r>
            <a:r>
              <a:rPr lang="es-ES" sz="1600" dirty="0">
                <a:ea typeface="Times New Roman" panose="02020603050405020304" pitchFamily="18" charset="0"/>
                <a:cs typeface="Calibri Light" panose="020F0302020204030204" pitchFamily="34" charset="0"/>
              </a:rPr>
              <a:t>. Este descenso se debe principalmente al </a:t>
            </a:r>
            <a:r>
              <a:rPr lang="es-ES" sz="1600" b="1" dirty="0">
                <a:ea typeface="Times New Roman" panose="02020603050405020304" pitchFamily="18" charset="0"/>
                <a:cs typeface="Calibri Light" panose="020F0302020204030204" pitchFamily="34" charset="0"/>
              </a:rPr>
              <a:t>aumento del número de mujeres entre los deportistas federados menores de 18 años</a:t>
            </a:r>
            <a:r>
              <a:rPr lang="es-ES" sz="1600" dirty="0">
                <a:ea typeface="Times New Roman" panose="02020603050405020304" pitchFamily="18" charset="0"/>
                <a:cs typeface="Calibri Light" panose="020F0302020204030204" pitchFamily="34" charset="0"/>
              </a:rPr>
              <a:t>.</a:t>
            </a:r>
          </a:p>
          <a:p>
            <a:pPr marL="378047" indent="-378047" algn="just">
              <a:spcBef>
                <a:spcPts val="662"/>
              </a:spcBef>
              <a:spcAft>
                <a:spcPts val="662"/>
              </a:spcAft>
              <a:buFont typeface="Symbol" panose="05050102010706020507" pitchFamily="18" charset="2"/>
              <a:buChar char=""/>
            </a:pPr>
            <a:r>
              <a:rPr lang="es-ES" sz="1600" dirty="0">
                <a:ea typeface="Times New Roman" panose="02020603050405020304" pitchFamily="18" charset="0"/>
                <a:cs typeface="Calibri Light" panose="020F0302020204030204" pitchFamily="34" charset="0"/>
              </a:rPr>
              <a:t>Aumenta el número de licencias deportivas en todas las provincias andaluzas. El mayor ascenso lo presentan Jaén (+9,8%) y Málaga (+9,4%).</a:t>
            </a:r>
          </a:p>
          <a:p>
            <a:pPr marL="378047" indent="-378047" algn="just">
              <a:spcBef>
                <a:spcPts val="662"/>
              </a:spcBef>
              <a:spcAft>
                <a:spcPts val="662"/>
              </a:spcAft>
              <a:buFont typeface="Symbol" panose="05050102010706020507" pitchFamily="18" charset="2"/>
              <a:buChar char=""/>
            </a:pPr>
            <a:r>
              <a:rPr lang="es-ES" sz="1600" dirty="0">
                <a:ea typeface="Times New Roman" panose="02020603050405020304" pitchFamily="18" charset="0"/>
                <a:cs typeface="Calibri Light" panose="020F0302020204030204" pitchFamily="34" charset="0"/>
              </a:rPr>
              <a:t>Las federaciones deportivas más importantes atendiendo al número de licencias son Fútbol, Caza, Golf, Baloncesto y Montañismo, que suponen el 68,5% del total de licencias deportivas de la comunidad autónoma.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18 Imagen" descr="Sin título-3.tif"/>
          <p:cNvPicPr>
            <a:picLocks noChangeAspect="1"/>
          </p:cNvPicPr>
          <p:nvPr/>
        </p:nvPicPr>
        <p:blipFill>
          <a:blip r:embed="rId3" cstate="print"/>
          <a:stretch>
            <a:fillRect/>
          </a:stretch>
        </p:blipFill>
        <p:spPr>
          <a:xfrm>
            <a:off x="4509127" y="1241343"/>
            <a:ext cx="1673559" cy="389825"/>
          </a:xfrm>
          <a:prstGeom prst="rect">
            <a:avLst/>
          </a:prstGeom>
        </p:spPr>
      </p:pic>
      <p:pic>
        <p:nvPicPr>
          <p:cNvPr id="8" name="Imagen 7"/>
          <p:cNvPicPr/>
          <p:nvPr/>
        </p:nvPicPr>
        <p:blipFill>
          <a:blip r:embed="rId4" cstate="print">
            <a:extLst>
              <a:ext uri="{28A0092B-C50C-407E-A947-70E740481C1C}">
                <a14:useLocalDpi xmlns:a14="http://schemas.microsoft.com/office/drawing/2010/main" val="0"/>
              </a:ext>
            </a:extLst>
          </a:blip>
          <a:stretch>
            <a:fillRect/>
          </a:stretch>
        </p:blipFill>
        <p:spPr>
          <a:xfrm>
            <a:off x="4752070" y="4733340"/>
            <a:ext cx="1187672" cy="1179560"/>
          </a:xfrm>
          <a:prstGeom prst="rect">
            <a:avLst/>
          </a:prstGeom>
        </p:spPr>
      </p:pic>
      <p:sp>
        <p:nvSpPr>
          <p:cNvPr id="5" name="6 Rectángulo"/>
          <p:cNvSpPr/>
          <p:nvPr/>
        </p:nvSpPr>
        <p:spPr>
          <a:xfrm>
            <a:off x="1336602" y="2669141"/>
            <a:ext cx="8018608" cy="1390702"/>
          </a:xfrm>
          <a:prstGeom prst="rect">
            <a:avLst/>
          </a:prstGeom>
        </p:spPr>
        <p:txBody>
          <a:bodyPr wrap="square">
            <a:spAutoFit/>
          </a:bodyPr>
          <a:lstStyle/>
          <a:p>
            <a:pPr algn="ctr"/>
            <a:r>
              <a:rPr lang="es-ES" sz="2205" b="1" dirty="0">
                <a:solidFill>
                  <a:schemeClr val="tx1">
                    <a:lumMod val="65000"/>
                    <a:lumOff val="35000"/>
                  </a:schemeClr>
                </a:solidFill>
                <a:latin typeface="Eras Md BT" pitchFamily="34" charset="0"/>
                <a:ea typeface="Noto Sans HK Light" panose="020B0300000000000000" pitchFamily="34" charset="-128"/>
              </a:rPr>
              <a:t>Participación de la población andaluza en el deporte organizado. Perspectiva de género, 2022.</a:t>
            </a:r>
            <a:endParaRPr lang="es-ES" sz="2205" b="1" dirty="0">
              <a:solidFill>
                <a:schemeClr val="tx1">
                  <a:lumMod val="65000"/>
                  <a:lumOff val="35000"/>
                </a:schemeClr>
              </a:solidFill>
              <a:latin typeface="Eras Md BT" pitchFamily="34" charset="0"/>
            </a:endParaRPr>
          </a:p>
          <a:p>
            <a:pPr algn="ctr"/>
            <a:endParaRPr lang="es-ES" sz="2263" b="1" dirty="0">
              <a:solidFill>
                <a:schemeClr val="tx1">
                  <a:lumMod val="65000"/>
                  <a:lumOff val="35000"/>
                </a:schemeClr>
              </a:solidFill>
              <a:latin typeface="Eras Md BT" pitchFamily="34" charset="0"/>
              <a:ea typeface="Noto Sans HK Black" panose="020B0A00000000000000" pitchFamily="34" charset="-128"/>
            </a:endParaRPr>
          </a:p>
          <a:p>
            <a:pPr algn="ctr"/>
            <a:r>
              <a:rPr lang="es-ES_tradnl" sz="1764" dirty="0">
                <a:solidFill>
                  <a:schemeClr val="tx1">
                    <a:lumMod val="65000"/>
                    <a:lumOff val="35000"/>
                  </a:schemeClr>
                </a:solidFill>
                <a:latin typeface="Eras Md BT" pitchFamily="34" charset="0"/>
                <a:ea typeface="Noto Sans HK Black" panose="020B0A00000000000000" pitchFamily="34" charset="-128"/>
              </a:rPr>
              <a:t>Empresa Pública para la Gestión del Turismo y del Deporte de Andalucía S.A.</a:t>
            </a:r>
            <a:endParaRPr lang="es-ES" sz="1764" dirty="0">
              <a:solidFill>
                <a:schemeClr val="tx1">
                  <a:lumMod val="65000"/>
                  <a:lumOff val="35000"/>
                </a:schemeClr>
              </a:solidFill>
              <a:latin typeface="Eras Md BT" pitchFamily="34" charset="0"/>
            </a:endParaRPr>
          </a:p>
        </p:txBody>
      </p:sp>
    </p:spTree>
    <p:extLst>
      <p:ext uri="{BB962C8B-B14F-4D97-AF65-F5344CB8AC3E}">
        <p14:creationId xmlns:p14="http://schemas.microsoft.com/office/powerpoint/2010/main" val="2122115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02784" y="832876"/>
            <a:ext cx="7306600" cy="400110"/>
          </a:xfrm>
          <a:prstGeom prst="rect">
            <a:avLst/>
          </a:prstGeom>
          <a:noFill/>
        </p:spPr>
        <p:txBody>
          <a:bodyPr wrap="square" rtlCol="0">
            <a:spAutoFit/>
          </a:bodyPr>
          <a:lstStyle/>
          <a:p>
            <a:r>
              <a:rPr lang="es-ES"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Índice de contenidos</a:t>
            </a:r>
          </a:p>
        </p:txBody>
      </p:sp>
      <p:sp>
        <p:nvSpPr>
          <p:cNvPr id="7" name="6 CuadroTexto"/>
          <p:cNvSpPr txBox="1"/>
          <p:nvPr/>
        </p:nvSpPr>
        <p:spPr>
          <a:xfrm>
            <a:off x="1217514" y="1875220"/>
            <a:ext cx="8662464" cy="3908762"/>
          </a:xfrm>
          <a:prstGeom prst="rect">
            <a:avLst/>
          </a:prstGeom>
          <a:noFill/>
        </p:spPr>
        <p:txBody>
          <a:bodyPr wrap="square" rtlCol="0">
            <a:spAutoFit/>
          </a:bodyPr>
          <a:lstStyle/>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Introducción.	</a:t>
            </a:r>
          </a:p>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Evolución temporal de las licencias deportivas en Andalucía.	</a:t>
            </a:r>
          </a:p>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Análisis del número de licencias federativas en Andalucía según tipo de licencia, género, edad y provincia.	</a:t>
            </a:r>
          </a:p>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Licencias federativas en las distintas federaciones deportivas andaluzas.	</a:t>
            </a:r>
          </a:p>
          <a:p>
            <a:pPr marL="882110" lvl="1"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Análisis de las federaciones deportivas que tienen más licencias femeninas.</a:t>
            </a:r>
          </a:p>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Clubes deportivos en Andalucía en 2022.	</a:t>
            </a:r>
          </a:p>
          <a:p>
            <a:pPr marL="882110" lvl="1"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Clubes deportivos en Andalucía por modalidades deportivas.	</a:t>
            </a:r>
          </a:p>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 Resultados más relevantes.</a:t>
            </a:r>
          </a:p>
          <a:p>
            <a:pPr marL="378047" indent="-378047">
              <a:spcBef>
                <a:spcPct val="50000"/>
              </a:spcBef>
              <a:buFont typeface="+mj-lt"/>
              <a:buAutoNum type="arabicPeriod"/>
            </a:pPr>
            <a:r>
              <a:rPr lang="es-ES" sz="1600" dirty="0">
                <a:ea typeface="Noto Sans HK Light" panose="020B0300000000000000" pitchFamily="34" charset="-128"/>
                <a:cs typeface="Calibri Light" panose="020F0302020204030204" pitchFamily="34" charset="0"/>
              </a:rPr>
              <a:t>Anexo. Tablas	</a:t>
            </a:r>
          </a:p>
          <a:p>
            <a:pPr>
              <a:spcBef>
                <a:spcPct val="50000"/>
              </a:spcBef>
            </a:pPr>
            <a:r>
              <a:rPr lang="es-ES" sz="1600" dirty="0">
                <a:ea typeface="Noto Sans HK Light" panose="020B0300000000000000" pitchFamily="34" charset="-128"/>
                <a:cs typeface="Calibri Light" panose="020F0302020204030204" pitchFamily="34" charset="0"/>
              </a:rPr>
              <a:t>	</a:t>
            </a:r>
          </a:p>
        </p:txBody>
      </p:sp>
    </p:spTree>
    <p:extLst>
      <p:ext uri="{BB962C8B-B14F-4D97-AF65-F5344CB8AC3E}">
        <p14:creationId xmlns:p14="http://schemas.microsoft.com/office/powerpoint/2010/main" val="637282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902784" y="900311"/>
            <a:ext cx="7306600" cy="400110"/>
          </a:xfrm>
          <a:prstGeom prst="rect">
            <a:avLst/>
          </a:prstGeom>
          <a:noFill/>
        </p:spPr>
        <p:txBody>
          <a:bodyPr wrap="square" rtlCol="0">
            <a:spAutoFit/>
          </a:bodyPr>
          <a:lstStyle/>
          <a:p>
            <a:r>
              <a:rPr lang="es-ES"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1. Introducción</a:t>
            </a:r>
          </a:p>
        </p:txBody>
      </p:sp>
      <p:sp>
        <p:nvSpPr>
          <p:cNvPr id="3" name="6 CuadroTexto"/>
          <p:cNvSpPr txBox="1"/>
          <p:nvPr/>
        </p:nvSpPr>
        <p:spPr>
          <a:xfrm>
            <a:off x="902784" y="1620391"/>
            <a:ext cx="8415568" cy="3908762"/>
          </a:xfrm>
          <a:prstGeom prst="rect">
            <a:avLst/>
          </a:prstGeom>
          <a:noFill/>
        </p:spPr>
        <p:txBody>
          <a:bodyPr wrap="square" rtlCol="0">
            <a:spAutoFit/>
          </a:bodyPr>
          <a:lstStyle/>
          <a:p>
            <a:pPr algn="just">
              <a:spcBef>
                <a:spcPct val="50000"/>
              </a:spcBef>
            </a:pPr>
            <a:r>
              <a:rPr lang="es-ES" sz="1600" dirty="0">
                <a:ea typeface="Noto Sans HK Light" panose="020B0300000000000000" pitchFamily="34" charset="-128"/>
                <a:cs typeface="Calibri Light" panose="020F0302020204030204" pitchFamily="34" charset="0"/>
              </a:rPr>
              <a:t>La Consejería de Turismo, Cultura y Deporte, con la colaboración de la Empresa Pública para la Gestión del Turismo y del Deporte de Andalucía, S.A a través del Observatorio del Deporte Andaluz (ODA), realiza cada año un análisis del deporte federado en Andalucía. El principal objetivo de este estudio es proporcionar de forma periódica indicadores estadísticos que permitan estimar la dimensión y características de la actividad deportiva federada en Andalucía. </a:t>
            </a:r>
          </a:p>
          <a:p>
            <a:pPr algn="just">
              <a:spcBef>
                <a:spcPct val="50000"/>
              </a:spcBef>
            </a:pPr>
            <a:r>
              <a:rPr lang="es-ES" sz="1600" dirty="0">
                <a:ea typeface="Noto Sans HK Light" panose="020B0300000000000000" pitchFamily="34" charset="-128"/>
                <a:cs typeface="Calibri Light" panose="020F0302020204030204" pitchFamily="34" charset="0"/>
              </a:rPr>
              <a:t>Concretamente, se proporciona información de las licencias deportivas federadas en vigor, por modalidad deportiva, género y edad, así como de los clubes deportivos federados, de las federaciones deportivas andaluzas que facilitan los datos cada año.</a:t>
            </a:r>
          </a:p>
          <a:p>
            <a:pPr algn="just">
              <a:spcBef>
                <a:spcPct val="50000"/>
              </a:spcBef>
            </a:pPr>
            <a:r>
              <a:rPr lang="es-ES" sz="1600" dirty="0">
                <a:ea typeface="Noto Sans HK Light" panose="020B0300000000000000" pitchFamily="34" charset="-128"/>
                <a:cs typeface="Calibri Light" panose="020F0302020204030204" pitchFamily="34" charset="0"/>
              </a:rPr>
              <a:t>Los datos sobre licencias deportivas en Andalucía han sido recopilados por la Consejería de Turismo, Cultura y Deporte con la colaboración de las federaciones deportivas andaluzas. Los datos de licencias deportivas del resto de comunidades autónomas y de los clubes deportivos, se han extraído de la Estadística del Deporte Federado que realiza anualmente el Ministerio de Cultura y Deporte.</a:t>
            </a:r>
          </a:p>
          <a:p>
            <a:pPr>
              <a:spcBef>
                <a:spcPct val="50000"/>
              </a:spcBef>
            </a:pPr>
            <a:endParaRPr lang="es-ES" sz="1600" dirty="0">
              <a:ea typeface="Noto Sans HK Light" panose="020B0300000000000000" pitchFamily="34" charset="-128"/>
              <a:cs typeface="Calibri Light" panose="020F0302020204030204" pitchFamily="34" charset="0"/>
            </a:endParaRPr>
          </a:p>
        </p:txBody>
      </p:sp>
    </p:spTree>
    <p:extLst>
      <p:ext uri="{BB962C8B-B14F-4D97-AF65-F5344CB8AC3E}">
        <p14:creationId xmlns:p14="http://schemas.microsoft.com/office/powerpoint/2010/main" val="2910614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818031" y="823169"/>
            <a:ext cx="7306600" cy="400110"/>
          </a:xfrm>
          <a:prstGeom prst="rect">
            <a:avLst/>
          </a:prstGeom>
          <a:noFill/>
        </p:spPr>
        <p:txBody>
          <a:bodyPr wrap="square" rtlCol="0">
            <a:spAutoFit/>
          </a:bodyPr>
          <a:lstStyle/>
          <a:p>
            <a:pPr algn="just"/>
            <a:r>
              <a:rPr lang="es-ES"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2. Evolución temporal de las licencias deportivas en Andalucía.</a:t>
            </a:r>
          </a:p>
        </p:txBody>
      </p:sp>
      <p:sp>
        <p:nvSpPr>
          <p:cNvPr id="3" name="6 CuadroTexto"/>
          <p:cNvSpPr txBox="1"/>
          <p:nvPr/>
        </p:nvSpPr>
        <p:spPr>
          <a:xfrm>
            <a:off x="953418" y="1635626"/>
            <a:ext cx="8280920" cy="1077218"/>
          </a:xfrm>
          <a:prstGeom prst="rect">
            <a:avLst/>
          </a:prstGeom>
          <a:noFill/>
        </p:spPr>
        <p:txBody>
          <a:bodyPr wrap="square" rtlCol="0">
            <a:spAutoFit/>
          </a:bodyPr>
          <a:lstStyle/>
          <a:p>
            <a:pPr algn="just">
              <a:spcBef>
                <a:spcPct val="50000"/>
              </a:spcBef>
            </a:pPr>
            <a:r>
              <a:rPr lang="es-ES" sz="1600" dirty="0">
                <a:ea typeface="Times New Roman" panose="02020603050405020304" pitchFamily="18" charset="0"/>
                <a:cs typeface="Calibri Light" panose="020F0302020204030204" pitchFamily="34" charset="0"/>
              </a:rPr>
              <a:t>En 2022, el número total de </a:t>
            </a:r>
            <a:r>
              <a:rPr lang="es-ES" sz="1600" b="1" dirty="0">
                <a:ea typeface="Times New Roman" panose="02020603050405020304" pitchFamily="18" charset="0"/>
                <a:cs typeface="Calibri Light" panose="020F0302020204030204" pitchFamily="34" charset="0"/>
              </a:rPr>
              <a:t>licencias deportivas federadas </a:t>
            </a:r>
            <a:r>
              <a:rPr lang="es-ES" sz="1600" dirty="0">
                <a:ea typeface="Times New Roman" panose="02020603050405020304" pitchFamily="18" charset="0"/>
                <a:cs typeface="Calibri Light" panose="020F0302020204030204" pitchFamily="34" charset="0"/>
              </a:rPr>
              <a:t>registradas en Andalucía asciende a </a:t>
            </a:r>
            <a:r>
              <a:rPr lang="es-ES" sz="1600" b="1" dirty="0" smtClean="0">
                <a:ea typeface="Noto Sans HK Light" panose="020B0300000000000000" pitchFamily="34" charset="-128"/>
                <a:cs typeface="Calibri Light" panose="020F0302020204030204" pitchFamily="34" charset="0"/>
              </a:rPr>
              <a:t>587.463</a:t>
            </a:r>
            <a:r>
              <a:rPr lang="es-ES" sz="1600" b="1" baseline="30000" dirty="0" smtClean="0">
                <a:solidFill>
                  <a:schemeClr val="tx1">
                    <a:lumMod val="65000"/>
                    <a:lumOff val="35000"/>
                  </a:schemeClr>
                </a:solidFill>
                <a:ea typeface="Noto Sans HK Light" panose="020B0300000000000000" pitchFamily="34" charset="-128"/>
                <a:cs typeface="Calibri Light" panose="020F0302020204030204" pitchFamily="34" charset="0"/>
              </a:rPr>
              <a:t>1</a:t>
            </a:r>
            <a:r>
              <a:rPr lang="es-ES" sz="1600" b="1" dirty="0" smtClean="0">
                <a:solidFill>
                  <a:schemeClr val="tx1">
                    <a:lumMod val="65000"/>
                    <a:lumOff val="35000"/>
                  </a:schemeClr>
                </a:solidFill>
                <a:ea typeface="Noto Sans HK Light" panose="020B0300000000000000" pitchFamily="34" charset="-128"/>
                <a:cs typeface="Calibri Light" panose="020F0302020204030204" pitchFamily="34" charset="0"/>
              </a:rPr>
              <a:t> </a:t>
            </a:r>
            <a:r>
              <a:rPr lang="es-ES" sz="1600" dirty="0">
                <a:ea typeface="Noto Sans HK Light" panose="020B0300000000000000" pitchFamily="34" charset="-128"/>
                <a:cs typeface="Calibri Light" panose="020F0302020204030204" pitchFamily="34" charset="0"/>
              </a:rPr>
              <a:t>, cifra que supone un aumento del </a:t>
            </a:r>
            <a:r>
              <a:rPr lang="es-ES" sz="1600" b="1" dirty="0">
                <a:ea typeface="Noto Sans HK Light" panose="020B0300000000000000" pitchFamily="34" charset="-128"/>
                <a:cs typeface="Calibri Light" panose="020F0302020204030204" pitchFamily="34" charset="0"/>
              </a:rPr>
              <a:t>+6,8% </a:t>
            </a:r>
            <a:r>
              <a:rPr lang="es-ES" sz="1600" dirty="0">
                <a:ea typeface="Noto Sans HK Light" panose="020B0300000000000000" pitchFamily="34" charset="-128"/>
                <a:cs typeface="Calibri Light" panose="020F0302020204030204" pitchFamily="34" charset="0"/>
              </a:rPr>
              <a:t>con respecto a 2021 e indica que el </a:t>
            </a:r>
            <a:r>
              <a:rPr lang="es-ES" sz="1600" b="1" dirty="0">
                <a:ea typeface="Noto Sans HK Light" panose="020B0300000000000000" pitchFamily="34" charset="-128"/>
                <a:cs typeface="Calibri Light" panose="020F0302020204030204" pitchFamily="34" charset="0"/>
              </a:rPr>
              <a:t>ritmo de crecimiento en el número de licencias es superior al que se registraba antes de la crisis COVID-19</a:t>
            </a:r>
            <a:r>
              <a:rPr lang="es-ES" sz="1600" dirty="0">
                <a:ea typeface="Noto Sans HK Light" panose="020B0300000000000000" pitchFamily="34" charset="-128"/>
                <a:cs typeface="Calibri Light" panose="020F0302020204030204" pitchFamily="34" charset="0"/>
              </a:rPr>
              <a:t>. </a:t>
            </a:r>
          </a:p>
        </p:txBody>
      </p:sp>
      <p:graphicFrame>
        <p:nvGraphicFramePr>
          <p:cNvPr id="5" name="Gráfico 4"/>
          <p:cNvGraphicFramePr/>
          <p:nvPr>
            <p:extLst>
              <p:ext uri="{D42A27DB-BD31-4B8C-83A1-F6EECF244321}">
                <p14:modId xmlns:p14="http://schemas.microsoft.com/office/powerpoint/2010/main" val="3601065852"/>
              </p:ext>
            </p:extLst>
          </p:nvPr>
        </p:nvGraphicFramePr>
        <p:xfrm>
          <a:off x="1376300" y="3167825"/>
          <a:ext cx="7145292" cy="2402801"/>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ángulo 5"/>
          <p:cNvSpPr/>
          <p:nvPr/>
        </p:nvSpPr>
        <p:spPr>
          <a:xfrm>
            <a:off x="1376299" y="2744050"/>
            <a:ext cx="7383471" cy="307777"/>
          </a:xfrm>
          <a:prstGeom prst="rect">
            <a:avLst/>
          </a:prstGeom>
        </p:spPr>
        <p:txBody>
          <a:bodyPr wrap="square">
            <a:spAutoFit/>
          </a:bodyPr>
          <a:lstStyle/>
          <a:p>
            <a:pPr algn="ctr"/>
            <a:r>
              <a:rPr lang="es-ES" sz="1400" b="1" dirty="0">
                <a:solidFill>
                  <a:schemeClr val="tx1">
                    <a:lumMod val="65000"/>
                    <a:lumOff val="35000"/>
                  </a:schemeClr>
                </a:solidFill>
                <a:cs typeface="Calibri Light" panose="020F0302020204030204" pitchFamily="34" charset="0"/>
              </a:rPr>
              <a:t>Evolución de las licencias deportivas federadas en Andalucía en el período 2015-2022</a:t>
            </a:r>
          </a:p>
        </p:txBody>
      </p:sp>
      <p:sp>
        <p:nvSpPr>
          <p:cNvPr id="7" name="Rectángulo 6"/>
          <p:cNvSpPr/>
          <p:nvPr/>
        </p:nvSpPr>
        <p:spPr>
          <a:xfrm>
            <a:off x="1376299" y="5655064"/>
            <a:ext cx="7281975" cy="369332"/>
          </a:xfrm>
          <a:prstGeom prst="rect">
            <a:avLst/>
          </a:prstGeom>
        </p:spPr>
        <p:txBody>
          <a:bodyPr wrap="square">
            <a:spAutoFit/>
          </a:bodyPr>
          <a:lstStyle/>
          <a:p>
            <a:pPr algn="just"/>
            <a:r>
              <a:rPr lang="es-ES" sz="900" dirty="0">
                <a:solidFill>
                  <a:schemeClr val="tx1">
                    <a:lumMod val="65000"/>
                    <a:lumOff val="35000"/>
                  </a:schemeClr>
                </a:solidFill>
                <a:cs typeface="Calibri Light" panose="020F0302020204030204" pitchFamily="34" charset="0"/>
              </a:rPr>
              <a:t>Fuente: ODA. Empresa Pública para la Gestión del Turismo y del Deporte de Andalucía, a partir de los datos de la Consejería de Turismo, Cultura y Deporte.</a:t>
            </a:r>
          </a:p>
        </p:txBody>
      </p:sp>
      <p:sp>
        <p:nvSpPr>
          <p:cNvPr id="8" name="Rectángulo 7"/>
          <p:cNvSpPr/>
          <p:nvPr/>
        </p:nvSpPr>
        <p:spPr>
          <a:xfrm>
            <a:off x="1058730" y="6400572"/>
            <a:ext cx="7462862" cy="523220"/>
          </a:xfrm>
          <a:prstGeom prst="rect">
            <a:avLst/>
          </a:prstGeom>
        </p:spPr>
        <p:txBody>
          <a:bodyPr wrap="square">
            <a:spAutoFit/>
          </a:bodyPr>
          <a:lstStyle/>
          <a:p>
            <a:endParaRPr lang="es-ES_tradnl" sz="1200" baseline="30000" dirty="0">
              <a:solidFill>
                <a:schemeClr val="tx1">
                  <a:lumMod val="50000"/>
                  <a:lumOff val="50000"/>
                </a:schemeClr>
              </a:solidFill>
              <a:ea typeface="Times New Roman" panose="02020603050405020304" pitchFamily="18" charset="0"/>
              <a:cs typeface="Calibri Light" panose="020F0302020204030204" pitchFamily="34" charset="0"/>
            </a:endParaRPr>
          </a:p>
          <a:p>
            <a:r>
              <a:rPr lang="es-ES_tradnl" sz="1200" baseline="30000" dirty="0">
                <a:solidFill>
                  <a:schemeClr val="tx1">
                    <a:lumMod val="50000"/>
                    <a:lumOff val="50000"/>
                  </a:schemeClr>
                </a:solidFill>
                <a:ea typeface="Times New Roman" panose="02020603050405020304" pitchFamily="18" charset="0"/>
                <a:cs typeface="Calibri Light" panose="020F0302020204030204" pitchFamily="34" charset="0"/>
              </a:rPr>
              <a:t>1, Para el cálculo de este indicador se han tenido en cuenta las licencias de deportistas, entrenadores/técnicos y jueces/árbitros y no se han contabilizado las licencias deportivas temporales</a:t>
            </a:r>
            <a:endParaRPr lang="es-ES" sz="1200" dirty="0">
              <a:solidFill>
                <a:schemeClr val="tx1">
                  <a:lumMod val="50000"/>
                  <a:lumOff val="50000"/>
                </a:schemeClr>
              </a:solidFill>
              <a:cs typeface="Calibri Light" panose="020F0302020204030204" pitchFamily="34" charset="0"/>
            </a:endParaRPr>
          </a:p>
        </p:txBody>
      </p:sp>
      <p:cxnSp>
        <p:nvCxnSpPr>
          <p:cNvPr id="10" name="Conector recto 9"/>
          <p:cNvCxnSpPr/>
          <p:nvPr/>
        </p:nvCxnSpPr>
        <p:spPr>
          <a:xfrm>
            <a:off x="1138122" y="6479964"/>
            <a:ext cx="1746627"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0365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6210002" y="2484487"/>
            <a:ext cx="3439782" cy="2308324"/>
          </a:xfrm>
          <a:prstGeom prst="rect">
            <a:avLst/>
          </a:prstGeom>
        </p:spPr>
        <p:txBody>
          <a:bodyPr wrap="square">
            <a:spAutoFit/>
          </a:bodyPr>
          <a:lstStyle/>
          <a:p>
            <a:pPr algn="just">
              <a:spcBef>
                <a:spcPts val="662"/>
              </a:spcBef>
              <a:spcAft>
                <a:spcPts val="662"/>
              </a:spcAft>
            </a:pPr>
            <a:r>
              <a:rPr lang="es-ES" sz="1600" dirty="0">
                <a:solidFill>
                  <a:srgbClr val="000000"/>
                </a:solidFill>
                <a:ea typeface="Times New Roman" panose="02020603050405020304" pitchFamily="18" charset="0"/>
                <a:cs typeface="Calibri Light" panose="020F0302020204030204" pitchFamily="34" charset="0"/>
              </a:rPr>
              <a:t>Con respecto al resto de comunidades autónomas, en términos absolutos, </a:t>
            </a:r>
            <a:r>
              <a:rPr lang="es-ES" sz="1600" b="1" dirty="0">
                <a:ea typeface="Times New Roman" panose="02020603050405020304" pitchFamily="18" charset="0"/>
                <a:cs typeface="Calibri Light" panose="020F0302020204030204" pitchFamily="34" charset="0"/>
              </a:rPr>
              <a:t>Andalucía se mantiene como la segunda con mayor número de licencias deportivas</a:t>
            </a:r>
            <a:r>
              <a:rPr lang="es-ES" sz="1600" dirty="0">
                <a:solidFill>
                  <a:srgbClr val="000000"/>
                </a:solidFill>
                <a:ea typeface="Times New Roman" panose="02020603050405020304" pitchFamily="18" charset="0"/>
                <a:cs typeface="Calibri Light" panose="020F0302020204030204" pitchFamily="34" charset="0"/>
              </a:rPr>
              <a:t>, con un peso del 14% sobre el total de licencias deportivas en España. </a:t>
            </a:r>
            <a:r>
              <a:rPr lang="es-ES" sz="1600" b="1" dirty="0">
                <a:ea typeface="Times New Roman" panose="02020603050405020304" pitchFamily="18" charset="0"/>
                <a:cs typeface="Calibri Light" panose="020F0302020204030204" pitchFamily="34" charset="0"/>
              </a:rPr>
              <a:t>Crece el número de licencias en todas las comunidades autónomas</a:t>
            </a:r>
            <a:r>
              <a:rPr lang="es-ES" sz="1600" b="1" dirty="0">
                <a:solidFill>
                  <a:schemeClr val="tx1">
                    <a:lumMod val="65000"/>
                    <a:lumOff val="35000"/>
                  </a:schemeClr>
                </a:solidFill>
                <a:ea typeface="Times New Roman" panose="02020603050405020304" pitchFamily="18" charset="0"/>
                <a:cs typeface="Calibri Light" panose="020F0302020204030204" pitchFamily="34" charset="0"/>
              </a:rPr>
              <a:t>.</a:t>
            </a:r>
          </a:p>
        </p:txBody>
      </p:sp>
      <p:sp>
        <p:nvSpPr>
          <p:cNvPr id="8" name="Rectángulo 7"/>
          <p:cNvSpPr/>
          <p:nvPr/>
        </p:nvSpPr>
        <p:spPr>
          <a:xfrm>
            <a:off x="737393" y="981668"/>
            <a:ext cx="4890641" cy="523220"/>
          </a:xfrm>
          <a:prstGeom prst="rect">
            <a:avLst/>
          </a:prstGeom>
        </p:spPr>
        <p:txBody>
          <a:bodyPr wrap="square">
            <a:spAutoFit/>
          </a:bodyPr>
          <a:lstStyle/>
          <a:p>
            <a:pPr algn="just"/>
            <a:r>
              <a:rPr lang="es-ES" sz="1400" b="1" dirty="0">
                <a:solidFill>
                  <a:schemeClr val="tx1">
                    <a:lumMod val="65000"/>
                    <a:lumOff val="35000"/>
                  </a:schemeClr>
                </a:solidFill>
                <a:ea typeface="Times New Roman" panose="02020603050405020304" pitchFamily="18" charset="0"/>
                <a:cs typeface="Calibri Light" panose="020F0302020204030204" pitchFamily="34" charset="0"/>
              </a:rPr>
              <a:t>Licencias deportivas por Comunidades Autónomas en 2022 y evolución desde 2021</a:t>
            </a:r>
            <a:endParaRPr lang="es-ES" sz="1400" b="1" dirty="0">
              <a:solidFill>
                <a:schemeClr val="tx1">
                  <a:lumMod val="65000"/>
                  <a:lumOff val="35000"/>
                </a:schemeClr>
              </a:solidFill>
              <a:cs typeface="Calibri Light" panose="020F0302020204030204" pitchFamily="34" charset="0"/>
            </a:endParaRPr>
          </a:p>
        </p:txBody>
      </p:sp>
      <p:sp>
        <p:nvSpPr>
          <p:cNvPr id="10" name="Rectángulo 9"/>
          <p:cNvSpPr/>
          <p:nvPr/>
        </p:nvSpPr>
        <p:spPr>
          <a:xfrm>
            <a:off x="809402" y="6516935"/>
            <a:ext cx="8280920" cy="400110"/>
          </a:xfrm>
          <a:prstGeom prst="rect">
            <a:avLst/>
          </a:prstGeom>
        </p:spPr>
        <p:txBody>
          <a:bodyPr wrap="square">
            <a:spAutoFit/>
          </a:bodyPr>
          <a:lstStyle/>
          <a:p>
            <a:endParaRPr lang="es-ES_tradnl" sz="1200" baseline="30000" dirty="0">
              <a:solidFill>
                <a:schemeClr val="tx1">
                  <a:lumMod val="50000"/>
                  <a:lumOff val="50000"/>
                </a:schemeClr>
              </a:solidFill>
              <a:ea typeface="Times New Roman" panose="02020603050405020304" pitchFamily="18" charset="0"/>
              <a:cs typeface="Calibri Light" panose="020F0302020204030204" pitchFamily="34" charset="0"/>
            </a:endParaRPr>
          </a:p>
          <a:p>
            <a:r>
              <a:rPr lang="es-ES_tradnl" sz="1200" baseline="30000" dirty="0">
                <a:solidFill>
                  <a:schemeClr val="tx1">
                    <a:lumMod val="50000"/>
                    <a:lumOff val="50000"/>
                  </a:schemeClr>
                </a:solidFill>
                <a:ea typeface="Times New Roman" panose="02020603050405020304" pitchFamily="18" charset="0"/>
                <a:cs typeface="Calibri Light" panose="020F0302020204030204" pitchFamily="34" charset="0"/>
              </a:rPr>
              <a:t>2, </a:t>
            </a:r>
            <a:r>
              <a:rPr lang="es-ES" sz="1200" baseline="30000" dirty="0">
                <a:solidFill>
                  <a:schemeClr val="tx1">
                    <a:lumMod val="50000"/>
                    <a:lumOff val="50000"/>
                  </a:schemeClr>
                </a:solidFill>
                <a:ea typeface="Times New Roman" panose="02020603050405020304" pitchFamily="18" charset="0"/>
                <a:cs typeface="Calibri Light" panose="020F0302020204030204" pitchFamily="34" charset="0"/>
              </a:rPr>
              <a:t>El número total de licencias de Andalucía es el que ofrece la Consejería de Turismo, Cultura y Deporte, que no coincide con el que ofrece el Consejo Superior de Deportes.</a:t>
            </a:r>
            <a:endParaRPr lang="es-ES" sz="1200" dirty="0">
              <a:solidFill>
                <a:schemeClr val="tx1">
                  <a:lumMod val="50000"/>
                  <a:lumOff val="50000"/>
                </a:schemeClr>
              </a:solidFill>
              <a:cs typeface="Calibri Light" panose="020F0302020204030204" pitchFamily="34" charset="0"/>
            </a:endParaRPr>
          </a:p>
        </p:txBody>
      </p:sp>
      <p:graphicFrame>
        <p:nvGraphicFramePr>
          <p:cNvPr id="4" name="Objeto 3"/>
          <p:cNvGraphicFramePr>
            <a:graphicFrameLocks noChangeAspect="1"/>
          </p:cNvGraphicFramePr>
          <p:nvPr>
            <p:extLst>
              <p:ext uri="{D42A27DB-BD31-4B8C-83A1-F6EECF244321}">
                <p14:modId xmlns:p14="http://schemas.microsoft.com/office/powerpoint/2010/main" val="1928458169"/>
              </p:ext>
            </p:extLst>
          </p:nvPr>
        </p:nvGraphicFramePr>
        <p:xfrm>
          <a:off x="849659" y="1580449"/>
          <a:ext cx="4778375" cy="4860925"/>
        </p:xfrm>
        <a:graphic>
          <a:graphicData uri="http://schemas.openxmlformats.org/presentationml/2006/ole">
            <mc:AlternateContent xmlns:mc="http://schemas.openxmlformats.org/markup-compatibility/2006">
              <mc:Choice xmlns:v="urn:schemas-microsoft-com:vml" Requires="v">
                <p:oleObj spid="_x0000_s1078" name="Hoja de cálculo" r:id="rId3" imgW="4777766" imgH="4861643" progId="Excel.Sheet.12">
                  <p:embed/>
                </p:oleObj>
              </mc:Choice>
              <mc:Fallback>
                <p:oleObj name="Hoja de cálculo" r:id="rId3" imgW="4777766" imgH="4861643" progId="Excel.Sheet.12">
                  <p:embed/>
                  <p:pic>
                    <p:nvPicPr>
                      <p:cNvPr id="0" name=""/>
                      <p:cNvPicPr/>
                      <p:nvPr/>
                    </p:nvPicPr>
                    <p:blipFill>
                      <a:blip r:embed="rId4"/>
                      <a:stretch>
                        <a:fillRect/>
                      </a:stretch>
                    </p:blipFill>
                    <p:spPr>
                      <a:xfrm>
                        <a:off x="849659" y="1580449"/>
                        <a:ext cx="4778375" cy="4860925"/>
                      </a:xfrm>
                      <a:prstGeom prst="rect">
                        <a:avLst/>
                      </a:prstGeom>
                    </p:spPr>
                  </p:pic>
                </p:oleObj>
              </mc:Fallback>
            </mc:AlternateContent>
          </a:graphicData>
        </a:graphic>
      </p:graphicFrame>
    </p:spTree>
    <p:extLst>
      <p:ext uri="{BB962C8B-B14F-4D97-AF65-F5344CB8AC3E}">
        <p14:creationId xmlns:p14="http://schemas.microsoft.com/office/powerpoint/2010/main" val="561238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665386" y="827002"/>
            <a:ext cx="8885466" cy="707886"/>
          </a:xfrm>
          <a:prstGeom prst="rect">
            <a:avLst/>
          </a:prstGeom>
          <a:noFill/>
        </p:spPr>
        <p:txBody>
          <a:bodyPr wrap="square" rtlCol="0">
            <a:spAutoFit/>
          </a:bodyPr>
          <a:lstStyle/>
          <a:p>
            <a:pPr marL="201276" indent="-201276" algn="just"/>
            <a:r>
              <a:rPr lang="es-ES_tradnl" sz="2000" b="1" dirty="0">
                <a:solidFill>
                  <a:schemeClr val="tx1">
                    <a:lumMod val="65000"/>
                    <a:lumOff val="35000"/>
                  </a:schemeClr>
                </a:solidFill>
                <a:ea typeface="Noto Sans HK Black" panose="020B0A00000000000000" pitchFamily="34" charset="-128"/>
                <a:cs typeface="Calibri Light" panose="020F0302020204030204" pitchFamily="34" charset="0"/>
              </a:rPr>
              <a:t>3. </a:t>
            </a:r>
            <a:r>
              <a:rPr lang="es-ES_tradnl" sz="2000" b="1" dirty="0">
                <a:solidFill>
                  <a:schemeClr val="tx1">
                    <a:lumMod val="65000"/>
                    <a:lumOff val="35000"/>
                  </a:schemeClr>
                </a:solidFill>
                <a:latin typeface="+mj-lt"/>
                <a:ea typeface="Noto Sans HK Black" panose="020B0A00000000000000" pitchFamily="34" charset="-128"/>
                <a:cs typeface="Calibri Light" panose="020F0302020204030204" pitchFamily="34" charset="0"/>
              </a:rPr>
              <a:t>Análisis</a:t>
            </a:r>
            <a:r>
              <a:rPr lang="es-ES_tradnl" sz="2000" b="1" dirty="0">
                <a:solidFill>
                  <a:schemeClr val="tx1">
                    <a:lumMod val="65000"/>
                    <a:lumOff val="35000"/>
                  </a:schemeClr>
                </a:solidFill>
                <a:ea typeface="Noto Sans HK Black" panose="020B0A00000000000000" pitchFamily="34" charset="-128"/>
                <a:cs typeface="Calibri Light" panose="020F0302020204030204" pitchFamily="34" charset="0"/>
              </a:rPr>
              <a:t> del número de licencias deportivas en función del tipo de licencia, género y edad.</a:t>
            </a:r>
            <a:endParaRPr lang="es-ES" sz="2000" b="1" dirty="0">
              <a:solidFill>
                <a:schemeClr val="tx1">
                  <a:lumMod val="65000"/>
                  <a:lumOff val="35000"/>
                </a:schemeClr>
              </a:solidFill>
              <a:ea typeface="Noto Sans HK Black" panose="020B0A00000000000000" pitchFamily="34" charset="-128"/>
              <a:cs typeface="Calibri Light" panose="020F0302020204030204" pitchFamily="34" charset="0"/>
            </a:endParaRPr>
          </a:p>
        </p:txBody>
      </p:sp>
      <p:sp>
        <p:nvSpPr>
          <p:cNvPr id="5" name="Rectángulo 4"/>
          <p:cNvSpPr/>
          <p:nvPr/>
        </p:nvSpPr>
        <p:spPr>
          <a:xfrm>
            <a:off x="907933" y="1980431"/>
            <a:ext cx="8642919" cy="584775"/>
          </a:xfrm>
          <a:prstGeom prst="rect">
            <a:avLst/>
          </a:prstGeom>
        </p:spPr>
        <p:txBody>
          <a:bodyPr wrap="square">
            <a:spAutoFit/>
          </a:bodyPr>
          <a:lstStyle/>
          <a:p>
            <a:pPr algn="just"/>
            <a:r>
              <a:rPr lang="es-ES" sz="1600" dirty="0">
                <a:ea typeface="Times New Roman" panose="02020603050405020304" pitchFamily="18" charset="0"/>
                <a:cs typeface="Calibri Light" panose="020F0302020204030204" pitchFamily="34" charset="0"/>
              </a:rPr>
              <a:t>El análisis del número de licencias federadas según el tipo de licencia, indica que </a:t>
            </a:r>
            <a:r>
              <a:rPr lang="es-ES" sz="1600" b="1" dirty="0">
                <a:ea typeface="Times New Roman" panose="02020603050405020304" pitchFamily="18" charset="0"/>
                <a:cs typeface="Calibri Light" panose="020F0302020204030204" pitchFamily="34" charset="0"/>
              </a:rPr>
              <a:t>aumenta el número federados en todos los estamentos</a:t>
            </a:r>
            <a:r>
              <a:rPr lang="es-ES" sz="1600" dirty="0">
                <a:solidFill>
                  <a:schemeClr val="tx1">
                    <a:lumMod val="65000"/>
                    <a:lumOff val="35000"/>
                  </a:schemeClr>
                </a:solidFill>
                <a:ea typeface="Times New Roman" panose="02020603050405020304" pitchFamily="18" charset="0"/>
                <a:cs typeface="Calibri Light" panose="020F0302020204030204" pitchFamily="34" charset="0"/>
              </a:rPr>
              <a:t> </a:t>
            </a:r>
            <a:r>
              <a:rPr lang="es-ES" sz="1600" dirty="0">
                <a:ea typeface="Times New Roman" panose="02020603050405020304" pitchFamily="18" charset="0"/>
                <a:cs typeface="Calibri Light" panose="020F0302020204030204" pitchFamily="34" charset="0"/>
              </a:rPr>
              <a:t>con respecto a 2021. </a:t>
            </a:r>
            <a:endParaRPr lang="es-ES" sz="1600" dirty="0">
              <a:cs typeface="Calibri Light" panose="020F0302020204030204" pitchFamily="34" charset="0"/>
            </a:endParaRPr>
          </a:p>
        </p:txBody>
      </p:sp>
      <p:sp>
        <p:nvSpPr>
          <p:cNvPr id="9" name="Rectángulo 8"/>
          <p:cNvSpPr/>
          <p:nvPr/>
        </p:nvSpPr>
        <p:spPr>
          <a:xfrm>
            <a:off x="2359890" y="2708260"/>
            <a:ext cx="6045998" cy="307777"/>
          </a:xfrm>
          <a:prstGeom prst="rect">
            <a:avLst/>
          </a:prstGeom>
        </p:spPr>
        <p:txBody>
          <a:bodyPr wrap="square">
            <a:spAutoFit/>
          </a:bodyPr>
          <a:lstStyle/>
          <a:p>
            <a:pPr>
              <a:spcBef>
                <a:spcPts val="662"/>
              </a:spcBef>
              <a:spcAft>
                <a:spcPts val="662"/>
              </a:spcAft>
            </a:pPr>
            <a:r>
              <a:rPr lang="es-ES" sz="1400" b="1" dirty="0">
                <a:solidFill>
                  <a:schemeClr val="tx1">
                    <a:lumMod val="65000"/>
                    <a:lumOff val="35000"/>
                  </a:schemeClr>
                </a:solidFill>
                <a:ea typeface="Times New Roman" panose="02020603050405020304" pitchFamily="18" charset="0"/>
                <a:cs typeface="Calibri Light" panose="020F0302020204030204" pitchFamily="34" charset="0"/>
              </a:rPr>
              <a:t>Licencias deportivas según tipo de licencia en 2022 y evolución desde 2021</a:t>
            </a:r>
          </a:p>
        </p:txBody>
      </p:sp>
      <p:sp>
        <p:nvSpPr>
          <p:cNvPr id="10" name="Rectángulo 9"/>
          <p:cNvSpPr/>
          <p:nvPr/>
        </p:nvSpPr>
        <p:spPr>
          <a:xfrm>
            <a:off x="1097433" y="4860751"/>
            <a:ext cx="8570911" cy="584775"/>
          </a:xfrm>
          <a:prstGeom prst="rect">
            <a:avLst/>
          </a:prstGeom>
        </p:spPr>
        <p:txBody>
          <a:bodyPr wrap="square">
            <a:spAutoFit/>
          </a:bodyPr>
          <a:lstStyle/>
          <a:p>
            <a:pPr algn="just"/>
            <a:r>
              <a:rPr lang="es-ES" sz="1600" dirty="0">
                <a:ea typeface="Times New Roman" panose="02020603050405020304" pitchFamily="18" charset="0"/>
                <a:cs typeface="Calibri Light" panose="020F0302020204030204" pitchFamily="34" charset="0"/>
              </a:rPr>
              <a:t>Entre los deportistas, </a:t>
            </a:r>
            <a:r>
              <a:rPr lang="es-ES" sz="1600" b="1" dirty="0">
                <a:ea typeface="Times New Roman" panose="02020603050405020304" pitchFamily="18" charset="0"/>
                <a:cs typeface="Calibri Light" panose="020F0302020204030204" pitchFamily="34" charset="0"/>
              </a:rPr>
              <a:t>se incrementan de forma notable las licencias de menores de 18 años </a:t>
            </a:r>
            <a:r>
              <a:rPr lang="es-ES" sz="1600" dirty="0">
                <a:ea typeface="Times New Roman" panose="02020603050405020304" pitchFamily="18" charset="0"/>
                <a:cs typeface="Calibri Light" panose="020F0302020204030204" pitchFamily="34" charset="0"/>
              </a:rPr>
              <a:t>y disminuyen levemente las de mayores de 18 años.</a:t>
            </a:r>
          </a:p>
        </p:txBody>
      </p:sp>
      <p:graphicFrame>
        <p:nvGraphicFramePr>
          <p:cNvPr id="7" name="Objeto 6"/>
          <p:cNvGraphicFramePr>
            <a:graphicFrameLocks noChangeAspect="1"/>
          </p:cNvGraphicFramePr>
          <p:nvPr>
            <p:extLst>
              <p:ext uri="{D42A27DB-BD31-4B8C-83A1-F6EECF244321}">
                <p14:modId xmlns:p14="http://schemas.microsoft.com/office/powerpoint/2010/main" val="454291873"/>
              </p:ext>
            </p:extLst>
          </p:nvPr>
        </p:nvGraphicFramePr>
        <p:xfrm>
          <a:off x="2944356" y="3159091"/>
          <a:ext cx="4327525" cy="1333500"/>
        </p:xfrm>
        <a:graphic>
          <a:graphicData uri="http://schemas.openxmlformats.org/presentationml/2006/ole">
            <mc:AlternateContent xmlns:mc="http://schemas.openxmlformats.org/markup-compatibility/2006">
              <mc:Choice xmlns:v="urn:schemas-microsoft-com:vml" Requires="v">
                <p:oleObj spid="_x0000_s2101" name="Hoja de cálculo" r:id="rId3" imgW="4328183" imgH="1333588" progId="Excel.Sheet.12">
                  <p:embed/>
                </p:oleObj>
              </mc:Choice>
              <mc:Fallback>
                <p:oleObj name="Hoja de cálculo" r:id="rId3" imgW="4328183" imgH="1333588" progId="Excel.Sheet.12">
                  <p:embed/>
                  <p:pic>
                    <p:nvPicPr>
                      <p:cNvPr id="0" name=""/>
                      <p:cNvPicPr/>
                      <p:nvPr/>
                    </p:nvPicPr>
                    <p:blipFill>
                      <a:blip r:embed="rId4"/>
                      <a:stretch>
                        <a:fillRect/>
                      </a:stretch>
                    </p:blipFill>
                    <p:spPr>
                      <a:xfrm>
                        <a:off x="2944356" y="3159091"/>
                        <a:ext cx="4327525" cy="13335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áfico 7"/>
          <p:cNvGraphicFramePr/>
          <p:nvPr>
            <p:extLst>
              <p:ext uri="{D42A27DB-BD31-4B8C-83A1-F6EECF244321}">
                <p14:modId xmlns:p14="http://schemas.microsoft.com/office/powerpoint/2010/main" val="3579265729"/>
              </p:ext>
            </p:extLst>
          </p:nvPr>
        </p:nvGraphicFramePr>
        <p:xfrm>
          <a:off x="1601490" y="2773299"/>
          <a:ext cx="7200800" cy="2540549"/>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ángulo 8"/>
          <p:cNvSpPr/>
          <p:nvPr/>
        </p:nvSpPr>
        <p:spPr>
          <a:xfrm>
            <a:off x="737394" y="1081298"/>
            <a:ext cx="8613943" cy="1077218"/>
          </a:xfrm>
          <a:prstGeom prst="rect">
            <a:avLst/>
          </a:prstGeom>
        </p:spPr>
        <p:txBody>
          <a:bodyPr wrap="square">
            <a:spAutoFit/>
          </a:bodyPr>
          <a:lstStyle/>
          <a:p>
            <a:pPr algn="just">
              <a:spcBef>
                <a:spcPts val="662"/>
              </a:spcBef>
              <a:spcAft>
                <a:spcPts val="662"/>
              </a:spcAft>
            </a:pPr>
            <a:r>
              <a:rPr lang="es-ES" sz="1600" dirty="0">
                <a:ea typeface="Times New Roman" panose="02020603050405020304" pitchFamily="18" charset="0"/>
                <a:cs typeface="Calibri Light" panose="020F0302020204030204" pitchFamily="34" charset="0"/>
              </a:rPr>
              <a:t>Por género se observan diferencias significativas, el 18,8% de las licencias federativas son de mujeres frente al 81,2% que son de hombres. El estudio de la evolución del número de licencias según género, arroja resultados más positivos que los que se obtienen en años </a:t>
            </a:r>
            <a:r>
              <a:rPr lang="es-ES" sz="1600" dirty="0" smtClean="0">
                <a:ea typeface="Times New Roman" panose="02020603050405020304" pitchFamily="18" charset="0"/>
                <a:cs typeface="Calibri Light" panose="020F0302020204030204" pitchFamily="34" charset="0"/>
              </a:rPr>
              <a:t>anteriores, </a:t>
            </a:r>
            <a:r>
              <a:rPr lang="es-ES" sz="1600" dirty="0">
                <a:ea typeface="Times New Roman" panose="02020603050405020304" pitchFamily="18" charset="0"/>
                <a:cs typeface="Calibri Light" panose="020F0302020204030204" pitchFamily="34" charset="0"/>
              </a:rPr>
              <a:t>ya que </a:t>
            </a:r>
            <a:r>
              <a:rPr lang="es-ES" sz="1600" b="1" dirty="0">
                <a:ea typeface="Times New Roman" panose="02020603050405020304" pitchFamily="18" charset="0"/>
                <a:cs typeface="Calibri Light" panose="020F0302020204030204" pitchFamily="34" charset="0"/>
              </a:rPr>
              <a:t>disminuye en dos puntos porcentuales la brecha de género</a:t>
            </a:r>
            <a:r>
              <a:rPr lang="es-ES" sz="1600" dirty="0">
                <a:ea typeface="Times New Roman" panose="02020603050405020304" pitchFamily="18" charset="0"/>
                <a:cs typeface="Calibri Light" panose="020F0302020204030204" pitchFamily="34" charset="0"/>
              </a:rPr>
              <a:t>. </a:t>
            </a:r>
          </a:p>
        </p:txBody>
      </p:sp>
      <p:sp>
        <p:nvSpPr>
          <p:cNvPr id="10" name="Rectángulo 9"/>
          <p:cNvSpPr/>
          <p:nvPr/>
        </p:nvSpPr>
        <p:spPr>
          <a:xfrm>
            <a:off x="2104256" y="2305372"/>
            <a:ext cx="6195267" cy="307777"/>
          </a:xfrm>
          <a:prstGeom prst="rect">
            <a:avLst/>
          </a:prstGeom>
        </p:spPr>
        <p:txBody>
          <a:bodyPr wrap="square">
            <a:spAutoFit/>
          </a:bodyPr>
          <a:lstStyle/>
          <a:p>
            <a:pPr algn="ctr">
              <a:spcBef>
                <a:spcPts val="662"/>
              </a:spcBef>
              <a:spcAft>
                <a:spcPts val="662"/>
              </a:spcAft>
            </a:pPr>
            <a:r>
              <a:rPr lang="es-ES" sz="1400" b="1" dirty="0">
                <a:solidFill>
                  <a:schemeClr val="tx1">
                    <a:lumMod val="65000"/>
                    <a:lumOff val="35000"/>
                  </a:schemeClr>
                </a:solidFill>
                <a:ea typeface="Times New Roman" panose="02020603050405020304" pitchFamily="18" charset="0"/>
                <a:cs typeface="Calibri Light" panose="020F0302020204030204" pitchFamily="34" charset="0"/>
              </a:rPr>
              <a:t>Evolución del número de licencias deportivas  según género. Años 2018-2022</a:t>
            </a:r>
          </a:p>
        </p:txBody>
      </p:sp>
      <p:sp>
        <p:nvSpPr>
          <p:cNvPr id="12" name="Rectángulo 11"/>
          <p:cNvSpPr/>
          <p:nvPr/>
        </p:nvSpPr>
        <p:spPr>
          <a:xfrm>
            <a:off x="1817514" y="5458363"/>
            <a:ext cx="6912768" cy="369332"/>
          </a:xfrm>
          <a:prstGeom prst="rect">
            <a:avLst/>
          </a:prstGeom>
        </p:spPr>
        <p:txBody>
          <a:bodyPr wrap="square">
            <a:spAutoFit/>
          </a:bodyPr>
          <a:lstStyle/>
          <a:p>
            <a:pPr algn="just"/>
            <a:r>
              <a:rPr lang="es-ES" sz="900" dirty="0">
                <a:solidFill>
                  <a:schemeClr val="tx1">
                    <a:lumMod val="65000"/>
                    <a:lumOff val="35000"/>
                  </a:schemeClr>
                </a:solidFill>
                <a:latin typeface="+mj-lt"/>
                <a:cs typeface="Calibri Light" panose="020F0302020204030204" pitchFamily="34" charset="0"/>
              </a:rPr>
              <a:t>Fuente: ODA. Empresa Pública para la Gestión del Turismo y del Deporte de Andalucía, a partir de los datos de la Consejería de Turismo, Cultura y Deporte.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CuadroTexto"/>
          <p:cNvSpPr txBox="1"/>
          <p:nvPr/>
        </p:nvSpPr>
        <p:spPr>
          <a:xfrm>
            <a:off x="809402" y="1057827"/>
            <a:ext cx="4669368" cy="523220"/>
          </a:xfrm>
          <a:prstGeom prst="rect">
            <a:avLst/>
          </a:prstGeom>
          <a:noFill/>
        </p:spPr>
        <p:txBody>
          <a:bodyPr wrap="square" rtlCol="0">
            <a:spAutoFit/>
          </a:bodyPr>
          <a:lstStyle/>
          <a:p>
            <a:pPr algn="just">
              <a:spcBef>
                <a:spcPct val="50000"/>
              </a:spcBef>
            </a:pPr>
            <a:r>
              <a:rPr lang="es-ES" sz="1400" b="1" dirty="0">
                <a:solidFill>
                  <a:schemeClr val="tx1">
                    <a:lumMod val="65000"/>
                    <a:lumOff val="35000"/>
                  </a:schemeClr>
                </a:solidFill>
                <a:latin typeface="+mj-lt"/>
                <a:ea typeface="Noto Sans HK Light" panose="020B0300000000000000" pitchFamily="34" charset="-128"/>
                <a:cs typeface="Calibri Light" panose="020F0302020204030204" pitchFamily="34" charset="0"/>
              </a:rPr>
              <a:t>Distribución del número de licencias deportivas en Andalucía, por género y tipo de licencia, 2022</a:t>
            </a:r>
            <a:endParaRPr lang="es-ES" sz="1400" dirty="0">
              <a:solidFill>
                <a:schemeClr val="tx1">
                  <a:lumMod val="65000"/>
                  <a:lumOff val="35000"/>
                </a:schemeClr>
              </a:solidFill>
              <a:latin typeface="+mj-lt"/>
              <a:ea typeface="Noto Sans HK Light" panose="020B0300000000000000" pitchFamily="34" charset="-128"/>
              <a:cs typeface="Calibri Light" panose="020F0302020204030204" pitchFamily="34" charset="0"/>
            </a:endParaRPr>
          </a:p>
        </p:txBody>
      </p:sp>
      <p:sp>
        <p:nvSpPr>
          <p:cNvPr id="5" name="6 CuadroTexto"/>
          <p:cNvSpPr txBox="1"/>
          <p:nvPr/>
        </p:nvSpPr>
        <p:spPr>
          <a:xfrm>
            <a:off x="809401" y="3283546"/>
            <a:ext cx="4669369" cy="523220"/>
          </a:xfrm>
          <a:prstGeom prst="rect">
            <a:avLst/>
          </a:prstGeom>
          <a:noFill/>
        </p:spPr>
        <p:txBody>
          <a:bodyPr wrap="square" rtlCol="0">
            <a:spAutoFit/>
          </a:bodyPr>
          <a:lstStyle/>
          <a:p>
            <a:pPr algn="just">
              <a:spcBef>
                <a:spcPct val="50000"/>
              </a:spcBef>
            </a:pPr>
            <a:r>
              <a:rPr lang="es-ES" sz="1400" b="1" dirty="0">
                <a:solidFill>
                  <a:schemeClr val="tx1">
                    <a:lumMod val="65000"/>
                    <a:lumOff val="35000"/>
                  </a:schemeClr>
                </a:solidFill>
                <a:latin typeface="+mj-lt"/>
                <a:ea typeface="Noto Sans HK Light" panose="020B0300000000000000" pitchFamily="34" charset="-128"/>
                <a:cs typeface="Calibri Light" panose="020F0302020204030204" pitchFamily="34" charset="0"/>
              </a:rPr>
              <a:t>Distribución de las licencias de deportistas por género y edad, 2022</a:t>
            </a:r>
          </a:p>
        </p:txBody>
      </p:sp>
      <p:graphicFrame>
        <p:nvGraphicFramePr>
          <p:cNvPr id="6" name="Gráfico 5"/>
          <p:cNvGraphicFramePr/>
          <p:nvPr>
            <p:extLst>
              <p:ext uri="{D42A27DB-BD31-4B8C-83A1-F6EECF244321}">
                <p14:modId xmlns:p14="http://schemas.microsoft.com/office/powerpoint/2010/main" val="2434545139"/>
              </p:ext>
            </p:extLst>
          </p:nvPr>
        </p:nvGraphicFramePr>
        <p:xfrm>
          <a:off x="665578" y="3912425"/>
          <a:ext cx="4957014" cy="2385773"/>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ángulo 6"/>
          <p:cNvSpPr/>
          <p:nvPr/>
        </p:nvSpPr>
        <p:spPr>
          <a:xfrm>
            <a:off x="5994052" y="1692399"/>
            <a:ext cx="3823070" cy="1323439"/>
          </a:xfrm>
          <a:prstGeom prst="rect">
            <a:avLst/>
          </a:prstGeom>
        </p:spPr>
        <p:txBody>
          <a:bodyPr wrap="square">
            <a:spAutoFit/>
          </a:bodyPr>
          <a:lstStyle/>
          <a:p>
            <a:pPr algn="just">
              <a:spcBef>
                <a:spcPts val="662"/>
              </a:spcBef>
              <a:spcAft>
                <a:spcPts val="662"/>
              </a:spcAft>
            </a:pPr>
            <a:r>
              <a:rPr lang="es-ES" sz="1600" dirty="0">
                <a:ea typeface="Times New Roman" panose="02020603050405020304" pitchFamily="18" charset="0"/>
                <a:cs typeface="Calibri Light" panose="020F0302020204030204" pitchFamily="34" charset="0"/>
              </a:rPr>
              <a:t>Por tipo de licencia, se mantienen las proporciones desde 2021, siendo las licencias de </a:t>
            </a:r>
            <a:r>
              <a:rPr lang="es-ES" sz="1600" b="1" dirty="0">
                <a:ea typeface="Times New Roman" panose="02020603050405020304" pitchFamily="18" charset="0"/>
                <a:cs typeface="Calibri Light" panose="020F0302020204030204" pitchFamily="34" charset="0"/>
              </a:rPr>
              <a:t>jueces/árbitros</a:t>
            </a:r>
            <a:r>
              <a:rPr lang="es-ES" sz="1600" dirty="0">
                <a:ea typeface="Times New Roman" panose="02020603050405020304" pitchFamily="18" charset="0"/>
                <a:cs typeface="Calibri Light" panose="020F0302020204030204" pitchFamily="34" charset="0"/>
              </a:rPr>
              <a:t> donde encontramos la menor </a:t>
            </a:r>
            <a:r>
              <a:rPr lang="es-ES" sz="1600" b="1" dirty="0">
                <a:ea typeface="Times New Roman" panose="02020603050405020304" pitchFamily="18" charset="0"/>
                <a:cs typeface="Calibri Light" panose="020F0302020204030204" pitchFamily="34" charset="0"/>
              </a:rPr>
              <a:t>diferencia entre hombres y mujeres</a:t>
            </a:r>
            <a:r>
              <a:rPr lang="es-ES" sz="1600" dirty="0">
                <a:ea typeface="Times New Roman" panose="02020603050405020304" pitchFamily="18" charset="0"/>
                <a:cs typeface="Calibri Light" panose="020F0302020204030204" pitchFamily="34" charset="0"/>
              </a:rPr>
              <a:t>.</a:t>
            </a:r>
          </a:p>
        </p:txBody>
      </p:sp>
      <p:sp>
        <p:nvSpPr>
          <p:cNvPr id="8" name="Rectángulo 7"/>
          <p:cNvSpPr/>
          <p:nvPr/>
        </p:nvSpPr>
        <p:spPr>
          <a:xfrm>
            <a:off x="5993978" y="3704929"/>
            <a:ext cx="3899944" cy="2800767"/>
          </a:xfrm>
          <a:prstGeom prst="rect">
            <a:avLst/>
          </a:prstGeom>
        </p:spPr>
        <p:txBody>
          <a:bodyPr wrap="square">
            <a:spAutoFit/>
          </a:bodyPr>
          <a:lstStyle/>
          <a:p>
            <a:pPr algn="just">
              <a:spcBef>
                <a:spcPts val="662"/>
              </a:spcBef>
              <a:spcAft>
                <a:spcPts val="662"/>
              </a:spcAft>
            </a:pPr>
            <a:r>
              <a:rPr lang="es-ES" sz="1600" dirty="0">
                <a:ea typeface="Times New Roman" panose="02020603050405020304" pitchFamily="18" charset="0"/>
                <a:cs typeface="Calibri Light" panose="020F0302020204030204" pitchFamily="34" charset="0"/>
              </a:rPr>
              <a:t>El análisis de las </a:t>
            </a:r>
            <a:r>
              <a:rPr lang="es-ES" sz="1600" b="1" dirty="0">
                <a:ea typeface="Times New Roman" panose="02020603050405020304" pitchFamily="18" charset="0"/>
                <a:cs typeface="Calibri Light" panose="020F0302020204030204" pitchFamily="34" charset="0"/>
              </a:rPr>
              <a:t>licencias de deportistas</a:t>
            </a:r>
            <a:r>
              <a:rPr lang="es-ES" sz="1600" dirty="0">
                <a:ea typeface="Times New Roman" panose="02020603050405020304" pitchFamily="18" charset="0"/>
                <a:cs typeface="Calibri Light" panose="020F0302020204030204" pitchFamily="34" charset="0"/>
              </a:rPr>
              <a:t> por género y edad, indica que la representación de las mujeres es mayor entre los deportistas menores de 18 años, </a:t>
            </a:r>
            <a:r>
              <a:rPr lang="es-ES" sz="1600" b="1" dirty="0">
                <a:ea typeface="Times New Roman" panose="02020603050405020304" pitchFamily="18" charset="0"/>
                <a:cs typeface="Calibri Light" panose="020F0302020204030204" pitchFamily="34" charset="0"/>
              </a:rPr>
              <a:t>a partir de la mayoría de edad las mujeres solo representan el 14,9% de los deportistas federados en Andalucía</a:t>
            </a:r>
            <a:r>
              <a:rPr lang="es-ES" sz="1600" dirty="0">
                <a:ea typeface="Times New Roman" panose="02020603050405020304" pitchFamily="18" charset="0"/>
                <a:cs typeface="Calibri Light" panose="020F0302020204030204" pitchFamily="34" charset="0"/>
              </a:rPr>
              <a:t>. Con respecto a los datos obtenidos en 2021, aumenta la proporción de mujeres entre los deportistas menores de 18 años y se mantiene entre los mayores de 18 años.</a:t>
            </a:r>
          </a:p>
        </p:txBody>
      </p:sp>
      <p:graphicFrame>
        <p:nvGraphicFramePr>
          <p:cNvPr id="9" name="Objeto 8"/>
          <p:cNvGraphicFramePr>
            <a:graphicFrameLocks noChangeAspect="1"/>
          </p:cNvGraphicFramePr>
          <p:nvPr>
            <p:extLst>
              <p:ext uri="{D42A27DB-BD31-4B8C-83A1-F6EECF244321}">
                <p14:modId xmlns:p14="http://schemas.microsoft.com/office/powerpoint/2010/main" val="3490489542"/>
              </p:ext>
            </p:extLst>
          </p:nvPr>
        </p:nvGraphicFramePr>
        <p:xfrm>
          <a:off x="868720" y="1692399"/>
          <a:ext cx="4670425" cy="1379537"/>
        </p:xfrm>
        <a:graphic>
          <a:graphicData uri="http://schemas.openxmlformats.org/presentationml/2006/ole">
            <mc:AlternateContent xmlns:mc="http://schemas.openxmlformats.org/markup-compatibility/2006">
              <mc:Choice xmlns:v="urn:schemas-microsoft-com:vml" Requires="v">
                <p:oleObj spid="_x0000_s3126" name="Hoja de cálculo" r:id="rId4" imgW="4671057" imgH="1379090" progId="Excel.Sheet.12">
                  <p:embed/>
                </p:oleObj>
              </mc:Choice>
              <mc:Fallback>
                <p:oleObj name="Hoja de cálculo" r:id="rId4" imgW="4671057" imgH="1379090" progId="Excel.Sheet.12">
                  <p:embed/>
                  <p:pic>
                    <p:nvPicPr>
                      <p:cNvPr id="0" name=""/>
                      <p:cNvPicPr/>
                      <p:nvPr/>
                    </p:nvPicPr>
                    <p:blipFill>
                      <a:blip r:embed="rId5"/>
                      <a:stretch>
                        <a:fillRect/>
                      </a:stretch>
                    </p:blipFill>
                    <p:spPr>
                      <a:xfrm>
                        <a:off x="868720" y="1692399"/>
                        <a:ext cx="4670425" cy="1379537"/>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54285" y="1116335"/>
            <a:ext cx="8568952" cy="1077218"/>
          </a:xfrm>
          <a:prstGeom prst="rect">
            <a:avLst/>
          </a:prstGeom>
        </p:spPr>
        <p:txBody>
          <a:bodyPr wrap="square">
            <a:spAutoFit/>
          </a:bodyPr>
          <a:lstStyle/>
          <a:p>
            <a:pPr algn="just">
              <a:spcBef>
                <a:spcPts val="662"/>
              </a:spcBef>
              <a:spcAft>
                <a:spcPts val="662"/>
              </a:spcAft>
            </a:pPr>
            <a:r>
              <a:rPr lang="es-ES" sz="1600" dirty="0">
                <a:ea typeface="Times New Roman" panose="02020603050405020304" pitchFamily="18" charset="0"/>
                <a:cs typeface="Calibri Light" panose="020F0302020204030204" pitchFamily="34" charset="0"/>
              </a:rPr>
              <a:t>El análisis de la distribución de las licencias deportivas por provincias, indica que Málaga y Sevilla son las que mayor número de federados tienen, acumulando el 42% del total de licencias deportivas de Andalucía. Con respecto a 2021, </a:t>
            </a:r>
            <a:r>
              <a:rPr lang="es-ES" sz="1600" b="1" dirty="0">
                <a:ea typeface="Times New Roman" panose="02020603050405020304" pitchFamily="18" charset="0"/>
                <a:cs typeface="Calibri Light" panose="020F0302020204030204" pitchFamily="34" charset="0"/>
              </a:rPr>
              <a:t>en todas las provincias aumenta el número de licencias</a:t>
            </a:r>
            <a:r>
              <a:rPr lang="es-ES" sz="1600" dirty="0">
                <a:ea typeface="Times New Roman" panose="02020603050405020304" pitchFamily="18" charset="0"/>
                <a:cs typeface="Calibri Light" panose="020F0302020204030204" pitchFamily="34" charset="0"/>
              </a:rPr>
              <a:t>, siendo Jaén (+9,8%) y Málaga (+9,4%) las que presentan mayor crecimiento </a:t>
            </a:r>
          </a:p>
        </p:txBody>
      </p:sp>
      <p:sp>
        <p:nvSpPr>
          <p:cNvPr id="7" name="Rectángulo 6"/>
          <p:cNvSpPr/>
          <p:nvPr/>
        </p:nvSpPr>
        <p:spPr>
          <a:xfrm>
            <a:off x="1745506" y="2556495"/>
            <a:ext cx="6986510" cy="307777"/>
          </a:xfrm>
          <a:prstGeom prst="rect">
            <a:avLst/>
          </a:prstGeom>
        </p:spPr>
        <p:txBody>
          <a:bodyPr wrap="square">
            <a:spAutoFit/>
          </a:bodyPr>
          <a:lstStyle/>
          <a:p>
            <a:pPr algn="ctr">
              <a:spcBef>
                <a:spcPts val="662"/>
              </a:spcBef>
              <a:spcAft>
                <a:spcPts val="1103"/>
              </a:spcAft>
            </a:pPr>
            <a:r>
              <a:rPr lang="es-ES" sz="1400" b="1" dirty="0">
                <a:solidFill>
                  <a:schemeClr val="tx1">
                    <a:lumMod val="65000"/>
                    <a:lumOff val="35000"/>
                  </a:schemeClr>
                </a:solidFill>
                <a:latin typeface="+mj-lt"/>
                <a:ea typeface="Times New Roman" panose="02020603050405020304" pitchFamily="18" charset="0"/>
                <a:cs typeface="Calibri Light" panose="020F0302020204030204" pitchFamily="34" charset="0"/>
              </a:rPr>
              <a:t>Distribución de las licencias deportivas según provincia 2022 y evolución desde 2021</a:t>
            </a:r>
          </a:p>
        </p:txBody>
      </p:sp>
      <p:graphicFrame>
        <p:nvGraphicFramePr>
          <p:cNvPr id="3" name="Objeto 2"/>
          <p:cNvGraphicFramePr>
            <a:graphicFrameLocks noChangeAspect="1"/>
          </p:cNvGraphicFramePr>
          <p:nvPr>
            <p:extLst>
              <p:ext uri="{D42A27DB-BD31-4B8C-83A1-F6EECF244321}">
                <p14:modId xmlns:p14="http://schemas.microsoft.com/office/powerpoint/2010/main" val="183647059"/>
              </p:ext>
            </p:extLst>
          </p:nvPr>
        </p:nvGraphicFramePr>
        <p:xfrm>
          <a:off x="2609602" y="3060551"/>
          <a:ext cx="5029200" cy="2514600"/>
        </p:xfrm>
        <a:graphic>
          <a:graphicData uri="http://schemas.openxmlformats.org/presentationml/2006/ole">
            <mc:AlternateContent xmlns:mc="http://schemas.openxmlformats.org/markup-compatibility/2006">
              <mc:Choice xmlns:v="urn:schemas-microsoft-com:vml" Requires="v">
                <p:oleObj spid="_x0000_s4148" name="Hoja de cálculo" r:id="rId3" imgW="5029095" imgH="2514662" progId="Excel.Sheet.12">
                  <p:embed/>
                </p:oleObj>
              </mc:Choice>
              <mc:Fallback>
                <p:oleObj name="Hoja de cálculo" r:id="rId3" imgW="5029095" imgH="2514662" progId="Excel.Sheet.12">
                  <p:embed/>
                  <p:pic>
                    <p:nvPicPr>
                      <p:cNvPr id="0" name=""/>
                      <p:cNvPicPr/>
                      <p:nvPr/>
                    </p:nvPicPr>
                    <p:blipFill>
                      <a:blip r:embed="rId4"/>
                      <a:stretch>
                        <a:fillRect/>
                      </a:stretch>
                    </p:blipFill>
                    <p:spPr>
                      <a:xfrm>
                        <a:off x="2609602" y="3060551"/>
                        <a:ext cx="5029200" cy="25146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Personalizado 1">
      <a:dk1>
        <a:sysClr val="windowText" lastClr="000000"/>
      </a:dk1>
      <a:lt1>
        <a:sysClr val="window" lastClr="FFFFFF"/>
      </a:lt1>
      <a:dk2>
        <a:srgbClr val="00B05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12177</TotalTime>
  <Words>1605</Words>
  <Application>Microsoft Office PowerPoint</Application>
  <PresentationFormat>Personalizado</PresentationFormat>
  <Paragraphs>84</Paragraphs>
  <Slides>15</Slides>
  <Notes>3</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15</vt:i4>
      </vt:variant>
    </vt:vector>
  </HeadingPairs>
  <TitlesOfParts>
    <vt:vector size="26" baseType="lpstr">
      <vt:lpstr>Arial</vt:lpstr>
      <vt:lpstr>Calibri</vt:lpstr>
      <vt:lpstr>Calibri Light</vt:lpstr>
      <vt:lpstr>Eras Md BT</vt:lpstr>
      <vt:lpstr>Noto Sans HK Black</vt:lpstr>
      <vt:lpstr>Noto Sans HK Light</vt:lpstr>
      <vt:lpstr>Symbol</vt:lpstr>
      <vt:lpstr>Times New Roman</vt:lpstr>
      <vt:lpstr>Tema de Office</vt:lpstr>
      <vt:lpstr>Hoja de cálculo</vt:lpstr>
      <vt:lpstr>Hoja de cálculo de Microsoft Excel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rauace</dc:creator>
  <cp:lastModifiedBy>Monica Marin Palma</cp:lastModifiedBy>
  <cp:revision>1099</cp:revision>
  <cp:lastPrinted>2023-10-26T11:13:44Z</cp:lastPrinted>
  <dcterms:created xsi:type="dcterms:W3CDTF">2019-10-03T10:00:59Z</dcterms:created>
  <dcterms:modified xsi:type="dcterms:W3CDTF">2023-10-26T11:15:54Z</dcterms:modified>
</cp:coreProperties>
</file>